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70" r:id="rId2"/>
    <p:sldId id="274" r:id="rId3"/>
    <p:sldId id="273" r:id="rId4"/>
    <p:sldId id="275" r:id="rId5"/>
    <p:sldId id="258" r:id="rId6"/>
    <p:sldId id="272" r:id="rId7"/>
    <p:sldId id="259" r:id="rId8"/>
    <p:sldId id="271" r:id="rId9"/>
    <p:sldId id="276" r:id="rId10"/>
    <p:sldId id="260" r:id="rId11"/>
    <p:sldId id="277" r:id="rId12"/>
    <p:sldId id="278" r:id="rId13"/>
    <p:sldId id="265" r:id="rId14"/>
    <p:sldId id="261" r:id="rId15"/>
    <p:sldId id="280" r:id="rId16"/>
    <p:sldId id="279" r:id="rId17"/>
    <p:sldId id="262" r:id="rId18"/>
    <p:sldId id="281" r:id="rId19"/>
    <p:sldId id="264" r:id="rId20"/>
    <p:sldId id="282" r:id="rId21"/>
    <p:sldId id="263" r:id="rId22"/>
    <p:sldId id="266" r:id="rId23"/>
    <p:sldId id="267" r:id="rId2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7" autoAdjust="0"/>
    <p:restoredTop sz="94610"/>
  </p:normalViewPr>
  <p:slideViewPr>
    <p:cSldViewPr snapToGrid="0" snapToObjects="1">
      <p:cViewPr>
        <p:scale>
          <a:sx n="75" d="100"/>
          <a:sy n="75" d="100"/>
        </p:scale>
        <p:origin x="1464"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563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267082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37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35808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7301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67305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65564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82847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693641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2279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649594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984232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370142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4381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7" name="TextBox 16"/>
          <p:cNvSpPr txBox="1"/>
          <p:nvPr/>
        </p:nvSpPr>
        <p:spPr>
          <a:xfrm>
            <a:off x="1981200" y="223022"/>
            <a:ext cx="9829800" cy="1200329"/>
          </a:xfrm>
          <a:prstGeom prst="rect">
            <a:avLst/>
          </a:prstGeom>
          <a:noFill/>
        </p:spPr>
        <p:txBody>
          <a:bodyPr wrap="square" rtlCol="0">
            <a:spAutoFit/>
          </a:bodyPr>
          <a:lstStyle/>
          <a:p>
            <a:r>
              <a:rPr lang="en-US" altLang="en-US" sz="4000" dirty="0" smtClean="0">
                <a:solidFill>
                  <a:schemeClr val="bg1"/>
                </a:solidFill>
              </a:rPr>
              <a:t>THE TRAVELING SALESPERSON PROBLEM(TSP)</a:t>
            </a:r>
            <a:r>
              <a:rPr lang="en-US" altLang="en-US" sz="3200" dirty="0" smtClean="0">
                <a:solidFill>
                  <a:schemeClr val="bg1"/>
                </a:solidFill>
              </a:rPr>
              <a:t> Presentation:</a:t>
            </a:r>
            <a:endParaRPr lang="en-US" sz="3200" b="1" dirty="0">
              <a:solidFill>
                <a:schemeClr val="bg1"/>
              </a:solidFill>
            </a:endParaRPr>
          </a:p>
        </p:txBody>
      </p:sp>
      <p:sp>
        <p:nvSpPr>
          <p:cNvPr id="18" name="TextBox 17"/>
          <p:cNvSpPr txBox="1"/>
          <p:nvPr/>
        </p:nvSpPr>
        <p:spPr>
          <a:xfrm>
            <a:off x="2211324" y="3595134"/>
            <a:ext cx="10031476" cy="4093428"/>
          </a:xfrm>
          <a:prstGeom prst="rect">
            <a:avLst/>
          </a:prstGeom>
          <a:noFill/>
        </p:spPr>
        <p:txBody>
          <a:bodyPr wrap="square" rtlCol="0">
            <a:spAutoFit/>
          </a:bodyPr>
          <a:lstStyle/>
          <a:p>
            <a:endParaRPr lang="en-US" sz="2000" dirty="0" smtClean="0"/>
          </a:p>
          <a:p>
            <a:r>
              <a:rPr lang="en-US" sz="2000" dirty="0" smtClean="0">
                <a:solidFill>
                  <a:schemeClr val="accent2"/>
                </a:solidFill>
              </a:rPr>
              <a:t>GROUP MEMBERS:               REG. NUMBER                      ROLE PLAYED</a:t>
            </a:r>
          </a:p>
          <a:p>
            <a:pPr marL="228600" indent="-228600">
              <a:buFont typeface="+mj-lt"/>
              <a:buAutoNum type="arabicPeriod"/>
            </a:pPr>
            <a:r>
              <a:rPr lang="en-US" sz="2000" dirty="0" smtClean="0">
                <a:solidFill>
                  <a:schemeClr val="bg1"/>
                </a:solidFill>
              </a:rPr>
              <a:t>MUTHUNGA JUSTUS       C025-01-1198/2019            Group Leader &amp; 1</a:t>
            </a:r>
            <a:r>
              <a:rPr lang="en-US" sz="2000" baseline="30000" dirty="0" smtClean="0">
                <a:solidFill>
                  <a:schemeClr val="bg1"/>
                </a:solidFill>
              </a:rPr>
              <a:t>st</a:t>
            </a:r>
            <a:r>
              <a:rPr lang="en-US" sz="2000" dirty="0" smtClean="0">
                <a:solidFill>
                  <a:schemeClr val="bg1"/>
                </a:solidFill>
              </a:rPr>
              <a:t> Presenter       </a:t>
            </a:r>
          </a:p>
          <a:p>
            <a:pPr marL="228600" indent="-228600">
              <a:buFont typeface="+mj-lt"/>
              <a:buAutoNum type="arabicPeriod"/>
            </a:pPr>
            <a:r>
              <a:rPr lang="en-US" sz="2000" dirty="0" smtClean="0">
                <a:solidFill>
                  <a:schemeClr val="bg1"/>
                </a:solidFill>
              </a:rPr>
              <a:t>ELISHA CHERUIYOT          C025-02-0879/2022            Distance Matrix Champ</a:t>
            </a:r>
          </a:p>
          <a:p>
            <a:pPr marL="228600" indent="-228600">
              <a:buFont typeface="+mj-lt"/>
              <a:buAutoNum type="arabicPeriod"/>
            </a:pPr>
            <a:r>
              <a:rPr lang="en-US" sz="2000" dirty="0" smtClean="0">
                <a:solidFill>
                  <a:schemeClr val="bg1"/>
                </a:solidFill>
              </a:rPr>
              <a:t>DAVID MWANGI               C025-01-0611/2023            Brute Force Developer</a:t>
            </a:r>
          </a:p>
          <a:p>
            <a:pPr marL="228600" indent="-228600">
              <a:buFont typeface="+mj-lt"/>
              <a:buAutoNum type="arabicPeriod"/>
            </a:pPr>
            <a:r>
              <a:rPr lang="en-US" sz="2000" dirty="0" smtClean="0">
                <a:solidFill>
                  <a:schemeClr val="bg1"/>
                </a:solidFill>
              </a:rPr>
              <a:t>SIMON ONDIEKI               C025-01-0686/2023            Visualizations</a:t>
            </a:r>
          </a:p>
          <a:p>
            <a:pPr marL="228600" indent="-228600">
              <a:buFont typeface="+mj-lt"/>
              <a:buAutoNum type="arabicPeriod"/>
            </a:pPr>
            <a:r>
              <a:rPr lang="en-US" sz="2000" dirty="0" smtClean="0">
                <a:solidFill>
                  <a:schemeClr val="bg1"/>
                </a:solidFill>
              </a:rPr>
              <a:t>EDWIN  WERU                  C025-01-2138/2023            Optimization of the Routes</a:t>
            </a:r>
          </a:p>
          <a:p>
            <a:pPr marL="228600" indent="-228600">
              <a:buFont typeface="+mj-lt"/>
              <a:buAutoNum type="arabicPeriod"/>
            </a:pPr>
            <a:r>
              <a:rPr lang="en-US" sz="2000" dirty="0" smtClean="0">
                <a:solidFill>
                  <a:schemeClr val="bg1"/>
                </a:solidFill>
              </a:rPr>
              <a:t>VALARINE CHERONO       C025-01-0660/2023            Conclusions and Recommendations</a:t>
            </a:r>
          </a:p>
          <a:p>
            <a:pPr marL="228600" indent="-228600">
              <a:buFont typeface="+mj-lt"/>
              <a:buAutoNum type="arabicPeriod"/>
            </a:pPr>
            <a:r>
              <a:rPr lang="en-US" sz="2000" dirty="0" smtClean="0">
                <a:solidFill>
                  <a:schemeClr val="bg1"/>
                </a:solidFill>
              </a:rPr>
              <a:t>CECILIA WANJIKU             C025-01-0644/2023            Documentation Writer </a:t>
            </a:r>
          </a:p>
          <a:p>
            <a:pPr marL="228600" indent="-228600">
              <a:buFont typeface="+mj-lt"/>
              <a:buAutoNum type="arabicPeriod"/>
            </a:pPr>
            <a:r>
              <a:rPr lang="en-US" sz="2000" dirty="0" smtClean="0">
                <a:solidFill>
                  <a:schemeClr val="bg1"/>
                </a:solidFill>
              </a:rPr>
              <a:t>AGAPE WANJIKU              C025-01-0648/2023            Final Editing &amp; QA       </a:t>
            </a:r>
          </a:p>
          <a:p>
            <a:pPr marL="228600" indent="-228600">
              <a:buFont typeface="+mj-lt"/>
              <a:buAutoNum type="arabicPeriod"/>
            </a:pPr>
            <a:r>
              <a:rPr lang="en-US" sz="2000" dirty="0" smtClean="0">
                <a:solidFill>
                  <a:schemeClr val="bg1"/>
                </a:solidFill>
              </a:rPr>
              <a:t>DON CARLOS JOHN          C025-01-0685/2023           </a:t>
            </a:r>
            <a:r>
              <a:rPr lang="en-US" sz="2000" dirty="0" smtClean="0">
                <a:solidFill>
                  <a:schemeClr val="bg1"/>
                </a:solidFill>
              </a:rPr>
              <a:t>Time &amp; Distance Research</a:t>
            </a:r>
            <a:endParaRPr lang="en-US" sz="2000" dirty="0" smtClean="0">
              <a:solidFill>
                <a:schemeClr val="bg1"/>
              </a:solidFill>
            </a:endParaRPr>
          </a:p>
          <a:p>
            <a:pPr marL="228600" indent="-228600">
              <a:buFont typeface="+mj-lt"/>
              <a:buAutoNum type="arabicPeriod"/>
            </a:pPr>
            <a:r>
              <a:rPr lang="en-US" sz="2000" dirty="0" smtClean="0">
                <a:solidFill>
                  <a:schemeClr val="bg1"/>
                </a:solidFill>
              </a:rPr>
              <a:t>SHADRACK KIPLELGO     C025-01-0680/2023            Comparison and Complexity</a:t>
            </a:r>
          </a:p>
          <a:p>
            <a:endParaRPr lang="en-US" sz="2000" dirty="0"/>
          </a:p>
        </p:txBody>
      </p:sp>
      <p:sp>
        <p:nvSpPr>
          <p:cNvPr id="19" name="TextBox 18"/>
          <p:cNvSpPr txBox="1"/>
          <p:nvPr/>
        </p:nvSpPr>
        <p:spPr>
          <a:xfrm>
            <a:off x="2154428" y="1608219"/>
            <a:ext cx="7556500" cy="1631216"/>
          </a:xfrm>
          <a:prstGeom prst="rect">
            <a:avLst/>
          </a:prstGeom>
          <a:noFill/>
        </p:spPr>
        <p:txBody>
          <a:bodyPr wrap="square" rtlCol="0">
            <a:spAutoFit/>
          </a:bodyPr>
          <a:lstStyle/>
          <a:p>
            <a:r>
              <a:rPr lang="en-US" sz="2000" dirty="0" smtClean="0">
                <a:solidFill>
                  <a:srgbClr val="92D050"/>
                </a:solidFill>
              </a:rPr>
              <a:t>COURSE: BACHELOR IN INFORMATION TECHNOLOGY</a:t>
            </a:r>
          </a:p>
          <a:p>
            <a:r>
              <a:rPr lang="en-US" sz="2000" dirty="0" smtClean="0">
                <a:solidFill>
                  <a:srgbClr val="92D050"/>
                </a:solidFill>
              </a:rPr>
              <a:t>UNIT : ARTIFICIAL INTELLIGENCE</a:t>
            </a:r>
          </a:p>
          <a:p>
            <a:r>
              <a:rPr lang="en-US" sz="2000" dirty="0" smtClean="0">
                <a:solidFill>
                  <a:srgbClr val="92D050"/>
                </a:solidFill>
              </a:rPr>
              <a:t>UNIT SUBTOPIC: TSP</a:t>
            </a:r>
          </a:p>
          <a:p>
            <a:r>
              <a:rPr lang="en-US" sz="2000" dirty="0" smtClean="0">
                <a:solidFill>
                  <a:srgbClr val="92D050"/>
                </a:solidFill>
              </a:rPr>
              <a:t>LECTURER: DR.PATRICK GIKUNDA</a:t>
            </a:r>
          </a:p>
          <a:p>
            <a:r>
              <a:rPr lang="en-US" sz="2000" dirty="0" smtClean="0">
                <a:solidFill>
                  <a:srgbClr val="92D050"/>
                </a:solidFill>
              </a:rPr>
              <a:t>DATE: 27</a:t>
            </a:r>
            <a:r>
              <a:rPr lang="en-US" sz="2000" baseline="30000" dirty="0" smtClean="0">
                <a:solidFill>
                  <a:srgbClr val="92D050"/>
                </a:solidFill>
              </a:rPr>
              <a:t>th</a:t>
            </a:r>
            <a:r>
              <a:rPr lang="en-US" sz="2000" dirty="0" smtClean="0">
                <a:solidFill>
                  <a:srgbClr val="92D050"/>
                </a:solidFill>
              </a:rPr>
              <a:t> May 2025</a:t>
            </a:r>
            <a:endParaRPr lang="en-US" sz="2000" dirty="0">
              <a:solidFill>
                <a:srgbClr val="92D050"/>
              </a:solidFill>
            </a:endParaRPr>
          </a:p>
        </p:txBody>
      </p:sp>
    </p:spTree>
    <p:extLst>
      <p:ext uri="{BB962C8B-B14F-4D97-AF65-F5344CB8AC3E}">
        <p14:creationId xmlns:p14="http://schemas.microsoft.com/office/powerpoint/2010/main" val="2648952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782800" cy="9290304"/>
          </a:xfrm>
          <a:prstGeom prst="rect">
            <a:avLst/>
          </a:prstGeom>
        </p:spPr>
      </p:pic>
      <p:pic>
        <p:nvPicPr>
          <p:cNvPr id="3" name="Image 1" descr="preencoded.png"/>
          <p:cNvPicPr>
            <a:picLocks noChangeAspect="1"/>
          </p:cNvPicPr>
          <p:nvPr/>
        </p:nvPicPr>
        <p:blipFill>
          <a:blip r:embed="rId4"/>
          <a:stretch>
            <a:fillRect/>
          </a:stretch>
        </p:blipFill>
        <p:spPr>
          <a:xfrm>
            <a:off x="0" y="0"/>
            <a:ext cx="4974336" cy="9290304"/>
          </a:xfrm>
          <a:prstGeom prst="rect">
            <a:avLst/>
          </a:prstGeom>
        </p:spPr>
      </p:pic>
      <p:pic>
        <p:nvPicPr>
          <p:cNvPr id="4" name="Image 2" descr="preencoded.png"/>
          <p:cNvPicPr>
            <a:picLocks noChangeAspect="1"/>
          </p:cNvPicPr>
          <p:nvPr/>
        </p:nvPicPr>
        <p:blipFill>
          <a:blip r:embed="rId5"/>
          <a:stretch>
            <a:fillRect/>
          </a:stretch>
        </p:blipFill>
        <p:spPr>
          <a:xfrm>
            <a:off x="5815584" y="5120640"/>
            <a:ext cx="2487168" cy="3246120"/>
          </a:xfrm>
          <a:prstGeom prst="rect">
            <a:avLst/>
          </a:prstGeom>
        </p:spPr>
      </p:pic>
      <p:pic>
        <p:nvPicPr>
          <p:cNvPr id="5" name="Image 3" descr="preencoded.png"/>
          <p:cNvPicPr>
            <a:picLocks noChangeAspect="1"/>
          </p:cNvPicPr>
          <p:nvPr/>
        </p:nvPicPr>
        <p:blipFill>
          <a:blip r:embed="rId5"/>
          <a:stretch>
            <a:fillRect/>
          </a:stretch>
        </p:blipFill>
        <p:spPr>
          <a:xfrm>
            <a:off x="11311128" y="5120640"/>
            <a:ext cx="2487168" cy="3246120"/>
          </a:xfrm>
          <a:prstGeom prst="rect">
            <a:avLst/>
          </a:prstGeom>
        </p:spPr>
      </p:pic>
      <p:pic>
        <p:nvPicPr>
          <p:cNvPr id="6" name="Image 4" descr="preencoded.png"/>
          <p:cNvPicPr>
            <a:picLocks noChangeAspect="1"/>
          </p:cNvPicPr>
          <p:nvPr/>
        </p:nvPicPr>
        <p:blipFill>
          <a:blip r:embed="rId5"/>
          <a:stretch>
            <a:fillRect/>
          </a:stretch>
        </p:blipFill>
        <p:spPr>
          <a:xfrm>
            <a:off x="8567928" y="5120640"/>
            <a:ext cx="2487168" cy="3246120"/>
          </a:xfrm>
          <a:prstGeom prst="rect">
            <a:avLst/>
          </a:prstGeom>
        </p:spPr>
      </p:pic>
      <p:sp>
        <p:nvSpPr>
          <p:cNvPr id="7" name="Text 0"/>
          <p:cNvSpPr/>
          <p:nvPr/>
        </p:nvSpPr>
        <p:spPr>
          <a:xfrm>
            <a:off x="6053328" y="5239512"/>
            <a:ext cx="2011680" cy="374904"/>
          </a:xfrm>
          <a:prstGeom prst="rect">
            <a:avLst/>
          </a:prstGeom>
          <a:noFill/>
          <a:ln/>
        </p:spPr>
        <p:txBody>
          <a:bodyPr wrap="none" lIns="0" tIns="0" rIns="0" bIns="0" rtlCol="0" anchor="ctr"/>
          <a:lstStyle/>
          <a:p>
            <a:pPr marL="0" indent="0" algn="ctr">
              <a:lnSpc>
                <a:spcPts val="2900"/>
              </a:lnSpc>
              <a:buNone/>
            </a:pPr>
            <a:r>
              <a:rPr lang="en-US" sz="2320" dirty="0">
                <a:solidFill>
                  <a:srgbClr val="3C4B67"/>
                </a:solidFill>
                <a:latin typeface="思源黑体-思源黑体-Medium" pitchFamily="34" charset="0"/>
                <a:ea typeface="思源黑体-思源黑体-Medium" pitchFamily="34" charset="-122"/>
                <a:cs typeface="思源黑体-思源黑体-Medium" pitchFamily="34" charset="-120"/>
              </a:rPr>
              <a:t>Introduction</a:t>
            </a:r>
            <a:endParaRPr lang="en-US" sz="2320" dirty="0"/>
          </a:p>
        </p:txBody>
      </p:sp>
      <p:sp>
        <p:nvSpPr>
          <p:cNvPr id="8" name="Text 1"/>
          <p:cNvSpPr/>
          <p:nvPr/>
        </p:nvSpPr>
        <p:spPr>
          <a:xfrm>
            <a:off x="8805672" y="5751576"/>
            <a:ext cx="2011680" cy="1773936"/>
          </a:xfrm>
          <a:prstGeom prst="rect">
            <a:avLst/>
          </a:prstGeom>
          <a:noFill/>
          <a:ln/>
        </p:spPr>
        <p:txBody>
          <a:bodyPr wrap="square" lIns="0" tIns="0" rIns="0" bIns="0" rtlCol="0" anchor="ctr"/>
          <a:lstStyle/>
          <a:p>
            <a:pPr marL="0" indent="0" algn="ctr">
              <a:lnSpc>
                <a:spcPts val="2780"/>
              </a:lnSpc>
              <a:buNone/>
            </a:pPr>
            <a:r>
              <a:rPr lang="en-US" sz="1850" dirty="0">
                <a:solidFill>
                  <a:srgbClr val="3C4B67"/>
                </a:solidFill>
                <a:latin typeface="思源黑体-思源黑体-Medium" pitchFamily="34" charset="0"/>
                <a:ea typeface="思源黑体-思源黑体-Medium" pitchFamily="34" charset="-122"/>
                <a:cs typeface="思源黑体-思源黑体-Medium" pitchFamily="34" charset="-120"/>
              </a:rPr>
              <a:t>Prunes paths that cannot lead to better solutions, reducing complexity.</a:t>
            </a:r>
            <a:endParaRPr lang="en-US" sz="1850" dirty="0"/>
          </a:p>
        </p:txBody>
      </p:sp>
      <p:sp>
        <p:nvSpPr>
          <p:cNvPr id="9" name="Text 2"/>
          <p:cNvSpPr/>
          <p:nvPr/>
        </p:nvSpPr>
        <p:spPr>
          <a:xfrm>
            <a:off x="8805672" y="5239512"/>
            <a:ext cx="2011680" cy="374904"/>
          </a:xfrm>
          <a:prstGeom prst="rect">
            <a:avLst/>
          </a:prstGeom>
          <a:noFill/>
          <a:ln/>
        </p:spPr>
        <p:txBody>
          <a:bodyPr wrap="none" lIns="0" tIns="0" rIns="0" bIns="0" rtlCol="0" anchor="ctr"/>
          <a:lstStyle/>
          <a:p>
            <a:pPr marL="0" indent="0" algn="ctr">
              <a:lnSpc>
                <a:spcPts val="2900"/>
              </a:lnSpc>
              <a:buNone/>
            </a:pPr>
            <a:r>
              <a:rPr lang="en-US" sz="2320" dirty="0">
                <a:solidFill>
                  <a:srgbClr val="3C4B67"/>
                </a:solidFill>
                <a:latin typeface="思源黑体-思源黑体-Medium" pitchFamily="34" charset="0"/>
                <a:ea typeface="思源黑体-思源黑体-Medium" pitchFamily="34" charset="-122"/>
                <a:cs typeface="思源黑体-思源黑体-Medium" pitchFamily="34" charset="-120"/>
              </a:rPr>
              <a:t>Cost Pruning</a:t>
            </a:r>
            <a:endParaRPr lang="en-US" sz="2320" dirty="0"/>
          </a:p>
        </p:txBody>
      </p:sp>
      <p:sp>
        <p:nvSpPr>
          <p:cNvPr id="10" name="Text 3"/>
          <p:cNvSpPr/>
          <p:nvPr/>
        </p:nvSpPr>
        <p:spPr>
          <a:xfrm>
            <a:off x="6053328" y="5751576"/>
            <a:ext cx="2011680" cy="1773936"/>
          </a:xfrm>
          <a:prstGeom prst="rect">
            <a:avLst/>
          </a:prstGeom>
          <a:noFill/>
          <a:ln/>
        </p:spPr>
        <p:txBody>
          <a:bodyPr wrap="square" lIns="0" tIns="0" rIns="0" bIns="0" rtlCol="0" anchor="ctr"/>
          <a:lstStyle/>
          <a:p>
            <a:pPr marL="0" indent="0" algn="ctr">
              <a:lnSpc>
                <a:spcPts val="2780"/>
              </a:lnSpc>
              <a:buNone/>
            </a:pPr>
            <a:r>
              <a:rPr lang="en-US" sz="1850" dirty="0">
                <a:solidFill>
                  <a:srgbClr val="3C4B67"/>
                </a:solidFill>
                <a:latin typeface="思源黑体-思源黑体-Medium" pitchFamily="34" charset="0"/>
                <a:ea typeface="思源黑体-思源黑体-Medium" pitchFamily="34" charset="-122"/>
                <a:cs typeface="思源黑体-思源黑体-Medium" pitchFamily="34" charset="-120"/>
              </a:rPr>
              <a:t>An efficient optimization technique that explores solution space.</a:t>
            </a:r>
            <a:endParaRPr lang="en-US" sz="1850" dirty="0"/>
          </a:p>
        </p:txBody>
      </p:sp>
      <p:sp>
        <p:nvSpPr>
          <p:cNvPr id="11" name="Text 4"/>
          <p:cNvSpPr/>
          <p:nvPr/>
        </p:nvSpPr>
        <p:spPr>
          <a:xfrm>
            <a:off x="11548872" y="5239512"/>
            <a:ext cx="2011680" cy="740664"/>
          </a:xfrm>
          <a:prstGeom prst="rect">
            <a:avLst/>
          </a:prstGeom>
          <a:noFill/>
          <a:ln/>
        </p:spPr>
        <p:txBody>
          <a:bodyPr wrap="square" lIns="0" tIns="0" rIns="0" bIns="0" rtlCol="0" anchor="ctr"/>
          <a:lstStyle/>
          <a:p>
            <a:pPr marL="0" indent="0" algn="ctr">
              <a:lnSpc>
                <a:spcPts val="2900"/>
              </a:lnSpc>
              <a:buNone/>
            </a:pPr>
            <a:r>
              <a:rPr lang="en-US" sz="2320" dirty="0">
                <a:solidFill>
                  <a:srgbClr val="3C4B67"/>
                </a:solidFill>
                <a:latin typeface="思源黑体-思源黑体-Medium" pitchFamily="34" charset="0"/>
                <a:ea typeface="思源黑体-思源黑体-Medium" pitchFamily="34" charset="-122"/>
                <a:cs typeface="思源黑体-思源黑体-Medium" pitchFamily="34" charset="-120"/>
              </a:rPr>
              <a:t>Practical Applications</a:t>
            </a:r>
            <a:endParaRPr lang="en-US" sz="2320" dirty="0"/>
          </a:p>
        </p:txBody>
      </p:sp>
      <p:sp>
        <p:nvSpPr>
          <p:cNvPr id="12" name="Text 5"/>
          <p:cNvSpPr/>
          <p:nvPr/>
        </p:nvSpPr>
        <p:spPr>
          <a:xfrm>
            <a:off x="11548872" y="6117336"/>
            <a:ext cx="2011680" cy="2130552"/>
          </a:xfrm>
          <a:prstGeom prst="rect">
            <a:avLst/>
          </a:prstGeom>
          <a:noFill/>
          <a:ln/>
        </p:spPr>
        <p:txBody>
          <a:bodyPr wrap="square" lIns="0" tIns="0" rIns="0" bIns="0" rtlCol="0" anchor="ctr"/>
          <a:lstStyle/>
          <a:p>
            <a:pPr marL="0" indent="0" algn="ctr">
              <a:lnSpc>
                <a:spcPts val="2780"/>
              </a:lnSpc>
              <a:buNone/>
            </a:pPr>
            <a:r>
              <a:rPr lang="en-US" sz="1850" dirty="0">
                <a:solidFill>
                  <a:srgbClr val="3C4B67"/>
                </a:solidFill>
                <a:latin typeface="思源黑体-思源黑体-Medium" pitchFamily="34" charset="0"/>
                <a:ea typeface="思源黑体-思源黑体-Medium" pitchFamily="34" charset="-122"/>
                <a:cs typeface="思源黑体-思源黑体-Medium" pitchFamily="34" charset="-120"/>
              </a:rPr>
              <a:t>Beneficial in applications with multiple locations, improving performance.</a:t>
            </a:r>
            <a:endParaRPr lang="en-US" sz="1850" dirty="0"/>
          </a:p>
        </p:txBody>
      </p:sp>
      <p:sp>
        <p:nvSpPr>
          <p:cNvPr id="13" name="Text 6"/>
          <p:cNvSpPr/>
          <p:nvPr/>
        </p:nvSpPr>
        <p:spPr>
          <a:xfrm>
            <a:off x="5806440" y="1655064"/>
            <a:ext cx="8010144" cy="3191256"/>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The Branch and Bound method is an efficient optimization technique that systematically explores the solution space while pruning paths that cannot lead to a better solution. By calculating lower bounds on the cost of partial routes, this method significantly reduces the number of potential solutions compared to the brute force approach. By applying this strategy to our route optimization, we can retain the accuracy of results while improving overall performance and reducing computation time, particularly beneficial in practical applications with many locations.</a:t>
            </a:r>
            <a:endParaRPr lang="en-US" sz="1850" dirty="0"/>
          </a:p>
        </p:txBody>
      </p:sp>
      <p:sp>
        <p:nvSpPr>
          <p:cNvPr id="14" name="Text 7"/>
          <p:cNvSpPr/>
          <p:nvPr/>
        </p:nvSpPr>
        <p:spPr>
          <a:xfrm>
            <a:off x="5806440" y="649224"/>
            <a:ext cx="8010144" cy="582676"/>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Branch and Bound </a:t>
            </a:r>
            <a:r>
              <a:rPr lang="en-US" sz="4640" dirty="0" smtClean="0">
                <a:solidFill>
                  <a:srgbClr val="FFFFFF"/>
                </a:solidFill>
                <a:latin typeface="思源黑体-思源黑体-Medium" pitchFamily="34" charset="0"/>
                <a:ea typeface="思源黑体-思源黑体-Medium" pitchFamily="34" charset="-122"/>
                <a:cs typeface="思源黑体-思源黑体-Medium" pitchFamily="34" charset="-120"/>
              </a:rPr>
              <a:t>Method</a:t>
            </a:r>
          </a:p>
          <a:p>
            <a:pPr marL="0" indent="0" algn="l">
              <a:lnSpc>
                <a:spcPts val="5800"/>
              </a:lnSpc>
              <a:buNone/>
            </a:pPr>
            <a:r>
              <a:rPr lang="en-US" sz="2000" dirty="0" smtClean="0">
                <a:solidFill>
                  <a:schemeClr val="accent4"/>
                </a:solidFill>
                <a:latin typeface="思源黑体-思源黑体-Medium" pitchFamily="34" charset="0"/>
                <a:ea typeface="思源黑体-思源黑体-Medium" pitchFamily="34" charset="-122"/>
              </a:rPr>
              <a:t>Presenter: </a:t>
            </a:r>
            <a:r>
              <a:rPr lang="en-US" sz="2000" dirty="0" err="1" smtClean="0">
                <a:solidFill>
                  <a:schemeClr val="accent4"/>
                </a:solidFill>
                <a:latin typeface="思源黑体-思源黑体-Medium" pitchFamily="34" charset="0"/>
                <a:ea typeface="思源黑体-思源黑体-Medium" pitchFamily="34" charset="-122"/>
              </a:rPr>
              <a:t>Muthunga</a:t>
            </a:r>
            <a:r>
              <a:rPr lang="en-US" sz="2000" dirty="0" smtClean="0">
                <a:solidFill>
                  <a:schemeClr val="accent4"/>
                </a:solidFill>
                <a:latin typeface="思源黑体-思源黑体-Medium" pitchFamily="34" charset="0"/>
                <a:ea typeface="思源黑体-思源黑体-Medium" pitchFamily="34" charset="-122"/>
              </a:rPr>
              <a:t> Justus</a:t>
            </a:r>
            <a:endParaRPr lang="en-US" sz="2000" dirty="0">
              <a:solidFill>
                <a:schemeClr val="accent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3" name="Rectangle 2"/>
          <p:cNvSpPr/>
          <p:nvPr/>
        </p:nvSpPr>
        <p:spPr>
          <a:xfrm>
            <a:off x="1547622" y="412516"/>
            <a:ext cx="9679178" cy="1723549"/>
          </a:xfrm>
          <a:prstGeom prst="rect">
            <a:avLst/>
          </a:prstGeom>
        </p:spPr>
        <p:txBody>
          <a:bodyPr wrap="square">
            <a:spAutoFit/>
          </a:bodyPr>
          <a:lstStyle/>
          <a:p>
            <a:r>
              <a:rPr lang="en-US" sz="4400" dirty="0" smtClean="0">
                <a:solidFill>
                  <a:srgbClr val="0070C0"/>
                </a:solidFill>
              </a:rPr>
              <a:t>How Our Code Thinks (Branch and Bound Method)</a:t>
            </a:r>
            <a:r>
              <a:rPr lang="en-US" altLang="en-US" dirty="0" smtClean="0">
                <a:solidFill>
                  <a:srgbClr val="0070C0"/>
                </a:solidFill>
              </a:rPr>
              <a:t/>
            </a:r>
            <a:br>
              <a:rPr lang="en-US" altLang="en-US" dirty="0" smtClean="0">
                <a:solidFill>
                  <a:srgbClr val="0070C0"/>
                </a:solidFill>
              </a:rPr>
            </a:br>
            <a:endParaRPr lang="en-US" dirty="0">
              <a:solidFill>
                <a:srgbClr val="0070C0"/>
              </a:solidFill>
            </a:endParaRPr>
          </a:p>
        </p:txBody>
      </p:sp>
      <p:sp>
        <p:nvSpPr>
          <p:cNvPr id="4" name="Rectangle 3"/>
          <p:cNvSpPr/>
          <p:nvPr/>
        </p:nvSpPr>
        <p:spPr>
          <a:xfrm>
            <a:off x="520700" y="2042238"/>
            <a:ext cx="13995400" cy="5539978"/>
          </a:xfrm>
          <a:prstGeom prst="rect">
            <a:avLst/>
          </a:prstGeom>
        </p:spPr>
        <p:txBody>
          <a:bodyPr wrap="square">
            <a:spAutoFit/>
          </a:bodyPr>
          <a:lstStyle/>
          <a:p>
            <a:pPr lvl="0" eaLnBrk="0" fontAlgn="base" hangingPunct="0">
              <a:spcBef>
                <a:spcPct val="0"/>
              </a:spcBef>
              <a:spcAft>
                <a:spcPct val="0"/>
              </a:spcAft>
            </a:pPr>
            <a:r>
              <a:rPr kumimoji="0" lang="en-US" altLang="en-US" sz="1050" b="1" i="0" u="none" strike="noStrike" cap="none" normalizeH="0" baseline="0" dirty="0" smtClean="0">
                <a:ln>
                  <a:noFill/>
                </a:ln>
                <a:solidFill>
                  <a:schemeClr val="bg1"/>
                </a:solidFill>
                <a:effectLst/>
                <a:latin typeface="Arial" panose="020B0604020202020204" pitchFamily="34" charset="0"/>
              </a:rPr>
              <a:t>Step-by-Step Mental </a:t>
            </a:r>
            <a:r>
              <a:rPr kumimoji="0" lang="en-US" altLang="en-US" sz="1200" b="1" i="0" u="none" strike="noStrike" cap="none" normalizeH="0" baseline="0" dirty="0" smtClean="0">
                <a:ln>
                  <a:noFill/>
                </a:ln>
                <a:solidFill>
                  <a:schemeClr val="bg1"/>
                </a:solidFill>
                <a:effectLst/>
                <a:latin typeface="Arial" panose="020B0604020202020204" pitchFamily="34" charset="0"/>
              </a:rPr>
              <a:t>Map of the Code</a:t>
            </a:r>
            <a:r>
              <a:rPr kumimoji="0" lang="en-US" altLang="en-US" sz="1050" b="1" i="0" u="none" strike="noStrike" cap="none" normalizeH="0" baseline="0" dirty="0" smtClean="0">
                <a:ln>
                  <a:noFill/>
                </a:ln>
                <a:solidFill>
                  <a:schemeClr val="bg1"/>
                </a:solidFill>
                <a:effectLst/>
                <a:latin typeface="Arial" panose="020B0604020202020204" pitchFamily="34" charset="0"/>
              </a:rPr>
              <a:t>:</a:t>
            </a:r>
          </a:p>
          <a:p>
            <a:pPr lvl="0" eaLnBrk="0" fontAlgn="base" hangingPunct="0">
              <a:spcBef>
                <a:spcPct val="0"/>
              </a:spcBef>
              <a:spcAft>
                <a:spcPct val="0"/>
              </a:spcAft>
              <a:buFontTx/>
              <a:buAutoNum type="arabicPeriod"/>
            </a:pPr>
            <a:r>
              <a:rPr kumimoji="0" lang="en-US" altLang="en-US" b="1" i="0" u="none" strike="noStrike" cap="none" normalizeH="0" baseline="0" dirty="0" smtClean="0">
                <a:ln>
                  <a:noFill/>
                </a:ln>
                <a:solidFill>
                  <a:schemeClr val="bg1"/>
                </a:solidFill>
                <a:effectLst/>
                <a:latin typeface="Arial" panose="020B0604020202020204" pitchFamily="34" charset="0"/>
              </a:rPr>
              <a:t>Start at the Base City (Nairobi)</a:t>
            </a:r>
            <a:r>
              <a:rPr lang="en-US" altLang="en-US" dirty="0">
                <a:solidFill>
                  <a:schemeClr val="bg1"/>
                </a:solidFill>
                <a:latin typeface="Arial" panose="020B0604020202020204" pitchFamily="34" charset="0"/>
              </a:rPr>
              <a:t/>
            </a:r>
            <a:br>
              <a:rPr lang="en-US" altLang="en-US" dirty="0">
                <a:solidFill>
                  <a:schemeClr val="bg1"/>
                </a:solidFill>
                <a:latin typeface="Arial" panose="020B0604020202020204" pitchFamily="34" charset="0"/>
              </a:rPr>
            </a:br>
            <a:r>
              <a:rPr lang="en-US" altLang="en-US" dirty="0">
                <a:solidFill>
                  <a:schemeClr val="bg1"/>
                </a:solidFill>
                <a:latin typeface="Arial" panose="020B0604020202020204" pitchFamily="34" charset="0"/>
              </a:rPr>
              <a:t>The algorithm begins at Nairobi and considers </a:t>
            </a:r>
            <a:r>
              <a:rPr lang="en-US" altLang="en-US" b="1" dirty="0">
                <a:solidFill>
                  <a:schemeClr val="bg1"/>
                </a:solidFill>
                <a:latin typeface="Arial" panose="020B0604020202020204" pitchFamily="34" charset="0"/>
              </a:rPr>
              <a:t>all possible cities</a:t>
            </a:r>
            <a:r>
              <a:rPr lang="en-US" altLang="en-US" dirty="0">
                <a:solidFill>
                  <a:schemeClr val="bg1"/>
                </a:solidFill>
                <a:latin typeface="Arial" panose="020B0604020202020204" pitchFamily="34" charset="0"/>
              </a:rPr>
              <a:t> that can be visited next</a:t>
            </a:r>
            <a:r>
              <a:rPr lang="en-US" altLang="en-US" dirty="0" smtClean="0">
                <a:solidFill>
                  <a:schemeClr val="bg1"/>
                </a:solidFill>
                <a:latin typeface="Arial" panose="020B0604020202020204" pitchFamily="34" charset="0"/>
              </a:rPr>
              <a:t>.</a:t>
            </a:r>
          </a:p>
          <a:p>
            <a:pPr lvl="0" eaLnBrk="0" fontAlgn="base" hangingPunct="0">
              <a:spcBef>
                <a:spcPct val="0"/>
              </a:spcBef>
              <a:spcAft>
                <a:spcPct val="0"/>
              </a:spcAft>
              <a:buFontTx/>
              <a:buAutoNum type="arabicPeriod"/>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AutoNum type="arabicPeriod" startAt="2"/>
            </a:pPr>
            <a:r>
              <a:rPr lang="en-US" altLang="en-US" b="1" dirty="0">
                <a:solidFill>
                  <a:schemeClr val="bg1"/>
                </a:solidFill>
                <a:latin typeface="Arial" panose="020B0604020202020204" pitchFamily="34" charset="0"/>
              </a:rPr>
              <a:t>Create a Decision Tree</a:t>
            </a:r>
            <a:r>
              <a:rPr lang="en-US" altLang="en-US" dirty="0">
                <a:solidFill>
                  <a:schemeClr val="bg1"/>
                </a:solidFill>
                <a:latin typeface="Arial" panose="020B0604020202020204" pitchFamily="34" charset="0"/>
              </a:rPr>
              <a:t/>
            </a:r>
            <a:br>
              <a:rPr lang="en-US" altLang="en-US" dirty="0">
                <a:solidFill>
                  <a:schemeClr val="bg1"/>
                </a:solidFill>
                <a:latin typeface="Arial" panose="020B0604020202020204" pitchFamily="34" charset="0"/>
              </a:rPr>
            </a:br>
            <a:r>
              <a:rPr lang="en-US" altLang="en-US" dirty="0">
                <a:solidFill>
                  <a:schemeClr val="bg1"/>
                </a:solidFill>
                <a:latin typeface="Arial" panose="020B0604020202020204" pitchFamily="34" charset="0"/>
              </a:rPr>
              <a:t>It builds a </a:t>
            </a:r>
            <a:r>
              <a:rPr lang="en-US" altLang="en-US" b="1" dirty="0">
                <a:solidFill>
                  <a:schemeClr val="bg1"/>
                </a:solidFill>
                <a:latin typeface="Arial" panose="020B0604020202020204" pitchFamily="34" charset="0"/>
              </a:rPr>
              <a:t>tree of choices</a:t>
            </a:r>
            <a:r>
              <a:rPr lang="en-US" altLang="en-US" dirty="0">
                <a:solidFill>
                  <a:schemeClr val="bg1"/>
                </a:solidFill>
                <a:latin typeface="Arial" panose="020B0604020202020204" pitchFamily="34" charset="0"/>
              </a:rPr>
              <a:t>:</a:t>
            </a:r>
          </a:p>
          <a:p>
            <a:pPr lvl="1" eaLnBrk="0" fontAlgn="base" hangingPunct="0">
              <a:spcBef>
                <a:spcPct val="0"/>
              </a:spcBef>
              <a:spcAft>
                <a:spcPct val="0"/>
              </a:spcAft>
              <a:buFontTx/>
              <a:buChar char="•"/>
            </a:pPr>
            <a:r>
              <a:rPr lang="en-US" altLang="en-US" dirty="0">
                <a:solidFill>
                  <a:schemeClr val="bg1"/>
                </a:solidFill>
                <a:latin typeface="Arial" panose="020B0604020202020204" pitchFamily="34" charset="0"/>
              </a:rPr>
              <a:t>Each branch represents a possible path</a:t>
            </a:r>
          </a:p>
          <a:p>
            <a:pPr lvl="1" eaLnBrk="0" fontAlgn="base" hangingPunct="0">
              <a:spcBef>
                <a:spcPct val="0"/>
              </a:spcBef>
              <a:spcAft>
                <a:spcPct val="0"/>
              </a:spcAft>
              <a:buFontTx/>
              <a:buChar char="•"/>
            </a:pPr>
            <a:r>
              <a:rPr lang="en-US" altLang="en-US" dirty="0">
                <a:solidFill>
                  <a:schemeClr val="bg1"/>
                </a:solidFill>
                <a:latin typeface="Arial" panose="020B0604020202020204" pitchFamily="34" charset="0"/>
              </a:rPr>
              <a:t>Each level represents a step deeper into the </a:t>
            </a:r>
            <a:r>
              <a:rPr lang="en-US" altLang="en-US" dirty="0" smtClean="0">
                <a:solidFill>
                  <a:schemeClr val="bg1"/>
                </a:solidFill>
                <a:latin typeface="Arial" panose="020B0604020202020204" pitchFamily="34" charset="0"/>
              </a:rPr>
              <a:t>trip</a:t>
            </a:r>
          </a:p>
          <a:p>
            <a:pPr lvl="1" eaLnBrk="0" fontAlgn="base" hangingPunct="0">
              <a:spcBef>
                <a:spcPct val="0"/>
              </a:spcBef>
              <a:spcAft>
                <a:spcPct val="0"/>
              </a:spcAft>
              <a:buFontTx/>
              <a:buChar char="•"/>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AutoNum type="arabicPeriod" startAt="3"/>
            </a:pPr>
            <a:r>
              <a:rPr lang="en-US" altLang="en-US" b="1" dirty="0">
                <a:solidFill>
                  <a:schemeClr val="bg1"/>
                </a:solidFill>
                <a:latin typeface="Arial" panose="020B0604020202020204" pitchFamily="34" charset="0"/>
              </a:rPr>
              <a:t>Estimate the Lowest Possible Cost</a:t>
            </a:r>
            <a:r>
              <a:rPr lang="en-US" altLang="en-US" dirty="0">
                <a:solidFill>
                  <a:schemeClr val="bg1"/>
                </a:solidFill>
                <a:latin typeface="Arial" panose="020B0604020202020204" pitchFamily="34" charset="0"/>
              </a:rPr>
              <a:t> (Bound)</a:t>
            </a:r>
            <a:br>
              <a:rPr lang="en-US" altLang="en-US" dirty="0">
                <a:solidFill>
                  <a:schemeClr val="bg1"/>
                </a:solidFill>
                <a:latin typeface="Arial" panose="020B0604020202020204" pitchFamily="34" charset="0"/>
              </a:rPr>
            </a:br>
            <a:r>
              <a:rPr lang="en-US" altLang="en-US" dirty="0">
                <a:solidFill>
                  <a:schemeClr val="bg1"/>
                </a:solidFill>
                <a:latin typeface="Arial" panose="020B0604020202020204" pitchFamily="34" charset="0"/>
              </a:rPr>
              <a:t>For each partial route, the algorithm estimates:</a:t>
            </a:r>
          </a:p>
          <a:p>
            <a:pPr lvl="0" eaLnBrk="0" fontAlgn="base" hangingPunct="0">
              <a:spcBef>
                <a:spcPct val="0"/>
              </a:spcBef>
              <a:spcAft>
                <a:spcPct val="0"/>
              </a:spcAft>
            </a:pPr>
            <a:r>
              <a:rPr lang="en-US" altLang="en-US" dirty="0">
                <a:solidFill>
                  <a:schemeClr val="bg1"/>
                </a:solidFill>
                <a:latin typeface="Arial" panose="020B0604020202020204" pitchFamily="34" charset="0"/>
              </a:rPr>
              <a:t>"What’s the cheapest this path could become if we continue</a:t>
            </a:r>
            <a:r>
              <a:rPr lang="en-US" altLang="en-US" dirty="0" smtClean="0">
                <a:solidFill>
                  <a:schemeClr val="bg1"/>
                </a:solidFill>
                <a:latin typeface="Arial" panose="020B0604020202020204" pitchFamily="34" charset="0"/>
              </a:rPr>
              <a:t>?“</a:t>
            </a:r>
          </a:p>
          <a:p>
            <a:pPr lvl="0" eaLnBrk="0" fontAlgn="base" hangingPunct="0">
              <a:spcBef>
                <a:spcPct val="0"/>
              </a:spcBef>
              <a:spcAft>
                <a:spcPct val="0"/>
              </a:spcAft>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AutoNum type="arabicPeriod" startAt="4"/>
            </a:pPr>
            <a:r>
              <a:rPr lang="en-US" altLang="en-US" b="1" dirty="0">
                <a:solidFill>
                  <a:schemeClr val="bg1"/>
                </a:solidFill>
                <a:latin typeface="Arial" panose="020B0604020202020204" pitchFamily="34" charset="0"/>
              </a:rPr>
              <a:t>Ignore Unpromising Paths</a:t>
            </a:r>
            <a:r>
              <a:rPr lang="en-US" altLang="en-US" dirty="0">
                <a:solidFill>
                  <a:schemeClr val="bg1"/>
                </a:solidFill>
                <a:latin typeface="Arial" panose="020B0604020202020204" pitchFamily="34" charset="0"/>
              </a:rPr>
              <a:t> (Prune)</a:t>
            </a:r>
            <a:br>
              <a:rPr lang="en-US" altLang="en-US" dirty="0">
                <a:solidFill>
                  <a:schemeClr val="bg1"/>
                </a:solidFill>
                <a:latin typeface="Arial" panose="020B0604020202020204" pitchFamily="34" charset="0"/>
              </a:rPr>
            </a:br>
            <a:r>
              <a:rPr lang="en-US" altLang="en-US" dirty="0">
                <a:solidFill>
                  <a:schemeClr val="bg1"/>
                </a:solidFill>
                <a:latin typeface="Arial" panose="020B0604020202020204" pitchFamily="34" charset="0"/>
              </a:rPr>
              <a:t>If a partial path already costs more than a previously found full route:</a:t>
            </a:r>
            <a:br>
              <a:rPr lang="en-US" altLang="en-US" dirty="0">
                <a:solidFill>
                  <a:schemeClr val="bg1"/>
                </a:solidFill>
                <a:latin typeface="Arial" panose="020B0604020202020204" pitchFamily="34" charset="0"/>
              </a:rPr>
            </a:br>
            <a:r>
              <a:rPr lang="en-US" altLang="en-US" dirty="0">
                <a:solidFill>
                  <a:schemeClr val="accent4"/>
                </a:solidFill>
                <a:latin typeface="Arial" panose="020B0604020202020204" pitchFamily="34" charset="0"/>
              </a:rPr>
              <a:t>❌ </a:t>
            </a:r>
            <a:r>
              <a:rPr lang="en-US" altLang="en-US" b="1" dirty="0">
                <a:solidFill>
                  <a:schemeClr val="accent4"/>
                </a:solidFill>
                <a:latin typeface="Arial" panose="020B0604020202020204" pitchFamily="34" charset="0"/>
              </a:rPr>
              <a:t>That entire branch is abandoned!</a:t>
            </a:r>
            <a:r>
              <a:rPr lang="en-US" altLang="en-US" dirty="0">
                <a:solidFill>
                  <a:schemeClr val="accent4"/>
                </a:solidFill>
                <a:latin typeface="Arial" panose="020B0604020202020204" pitchFamily="34" charset="0"/>
              </a:rPr>
              <a:t/>
            </a:r>
            <a:br>
              <a:rPr lang="en-US" altLang="en-US" dirty="0">
                <a:solidFill>
                  <a:schemeClr val="accent4"/>
                </a:solidFill>
                <a:latin typeface="Arial" panose="020B0604020202020204" pitchFamily="34" charset="0"/>
              </a:rPr>
            </a:br>
            <a:r>
              <a:rPr lang="en-US" altLang="en-US" dirty="0">
                <a:solidFill>
                  <a:schemeClr val="bg1"/>
                </a:solidFill>
                <a:latin typeface="Arial" panose="020B0604020202020204" pitchFamily="34" charset="0"/>
              </a:rPr>
              <a:t>This </a:t>
            </a:r>
            <a:r>
              <a:rPr lang="en-US" altLang="en-US" b="1" dirty="0">
                <a:solidFill>
                  <a:schemeClr val="bg1"/>
                </a:solidFill>
                <a:latin typeface="Arial" panose="020B0604020202020204" pitchFamily="34" charset="0"/>
              </a:rPr>
              <a:t>saves time</a:t>
            </a:r>
            <a:r>
              <a:rPr lang="en-US" altLang="en-US" dirty="0">
                <a:solidFill>
                  <a:schemeClr val="bg1"/>
                </a:solidFill>
                <a:latin typeface="Arial" panose="020B0604020202020204" pitchFamily="34" charset="0"/>
              </a:rPr>
              <a:t> by not exploring every option (unlike brute force</a:t>
            </a:r>
            <a:r>
              <a:rPr lang="en-US" altLang="en-US" dirty="0" smtClean="0">
                <a:solidFill>
                  <a:schemeClr val="bg1"/>
                </a:solidFill>
                <a:latin typeface="Arial" panose="020B0604020202020204" pitchFamily="34" charset="0"/>
              </a:rPr>
              <a:t>).</a:t>
            </a:r>
          </a:p>
          <a:p>
            <a:pPr lvl="0" eaLnBrk="0" fontAlgn="base" hangingPunct="0">
              <a:spcBef>
                <a:spcPct val="0"/>
              </a:spcBef>
              <a:spcAft>
                <a:spcPct val="0"/>
              </a:spcAft>
              <a:buFontTx/>
              <a:buAutoNum type="arabicPeriod" startAt="4"/>
            </a:pP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AutoNum type="arabicPeriod" startAt="5"/>
            </a:pPr>
            <a:r>
              <a:rPr lang="en-US" altLang="en-US" b="1" dirty="0">
                <a:solidFill>
                  <a:schemeClr val="bg1"/>
                </a:solidFill>
                <a:latin typeface="Arial" panose="020B0604020202020204" pitchFamily="34" charset="0"/>
              </a:rPr>
              <a:t>Repeat Until Best Route </a:t>
            </a:r>
            <a:r>
              <a:rPr lang="en-US" altLang="en-US" b="1" dirty="0" smtClean="0">
                <a:solidFill>
                  <a:schemeClr val="bg1"/>
                </a:solidFill>
                <a:latin typeface="Arial" panose="020B0604020202020204" pitchFamily="34" charset="0"/>
              </a:rPr>
              <a:t>Found</a:t>
            </a:r>
            <a:r>
              <a:rPr lang="en-US" altLang="en-US" dirty="0">
                <a:solidFill>
                  <a:schemeClr val="bg1"/>
                </a:solidFill>
                <a:latin typeface="Arial" panose="020B0604020202020204" pitchFamily="34" charset="0"/>
              </a:rPr>
              <a:t/>
            </a:r>
            <a:br>
              <a:rPr lang="en-US" altLang="en-US" dirty="0">
                <a:solidFill>
                  <a:schemeClr val="bg1"/>
                </a:solidFill>
                <a:latin typeface="Arial" panose="020B0604020202020204" pitchFamily="34" charset="0"/>
              </a:rPr>
            </a:br>
            <a:r>
              <a:rPr lang="en-US" altLang="en-US" dirty="0">
                <a:solidFill>
                  <a:schemeClr val="bg1"/>
                </a:solidFill>
                <a:latin typeface="Arial" panose="020B0604020202020204" pitchFamily="34" charset="0"/>
              </a:rPr>
              <a:t>It continues building and cutting branches until only the </a:t>
            </a:r>
            <a:r>
              <a:rPr lang="en-US" altLang="en-US" b="1" dirty="0">
                <a:solidFill>
                  <a:schemeClr val="bg1"/>
                </a:solidFill>
                <a:latin typeface="Arial" panose="020B0604020202020204" pitchFamily="34" charset="0"/>
              </a:rPr>
              <a:t>shortest possible full route</a:t>
            </a:r>
            <a:r>
              <a:rPr lang="en-US" altLang="en-US" dirty="0">
                <a:solidFill>
                  <a:schemeClr val="bg1"/>
                </a:solidFill>
                <a:latin typeface="Arial" panose="020B0604020202020204" pitchFamily="34" charset="0"/>
              </a:rPr>
              <a:t> remains</a:t>
            </a:r>
            <a:endParaRPr kumimoji="0" lang="en-US" altLang="en-US" sz="2800" b="0" i="0" u="none" strike="noStrike" kern="0" cap="none" spc="0" normalizeH="0" baseline="0" noProof="0" dirty="0">
              <a:ln>
                <a:noFill/>
              </a:ln>
              <a:solidFill>
                <a:schemeClr val="bg1"/>
              </a:solidFill>
              <a:effectLst/>
              <a:uLnTx/>
              <a:uFillTx/>
            </a:endParaRPr>
          </a:p>
        </p:txBody>
      </p:sp>
      <p:sp>
        <p:nvSpPr>
          <p:cNvPr id="5" name="Rectangle 1"/>
          <p:cNvSpPr>
            <a:spLocks noChangeArrowheads="1"/>
          </p:cNvSpPr>
          <p:nvPr/>
        </p:nvSpPr>
        <p:spPr bwMode="auto">
          <a:xfrm>
            <a:off x="0" y="-945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223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3" name="Rectangle 2"/>
          <p:cNvSpPr/>
          <p:nvPr/>
        </p:nvSpPr>
        <p:spPr>
          <a:xfrm>
            <a:off x="1547622" y="412516"/>
            <a:ext cx="9029700" cy="984885"/>
          </a:xfrm>
          <a:prstGeom prst="rect">
            <a:avLst/>
          </a:prstGeom>
        </p:spPr>
        <p:txBody>
          <a:bodyPr wrap="square">
            <a:spAutoFit/>
          </a:bodyPr>
          <a:lstStyle/>
          <a:p>
            <a:r>
              <a:rPr lang="en-US" altLang="en-US" sz="4000" dirty="0" smtClean="0">
                <a:solidFill>
                  <a:srgbClr val="0070C0"/>
                </a:solidFill>
              </a:rPr>
              <a:t>BRANCH AND BOUND CODE SAMPLE:</a:t>
            </a:r>
            <a:r>
              <a:rPr lang="en-US" altLang="en-US" sz="1600" dirty="0" smtClean="0">
                <a:solidFill>
                  <a:srgbClr val="0070C0"/>
                </a:solidFill>
              </a:rPr>
              <a:t/>
            </a:r>
            <a:br>
              <a:rPr lang="en-US" altLang="en-US" sz="1600" dirty="0" smtClean="0">
                <a:solidFill>
                  <a:srgbClr val="0070C0"/>
                </a:solidFill>
              </a:rPr>
            </a:br>
            <a:endParaRPr lang="en-US" sz="1600" dirty="0">
              <a:solidFill>
                <a:srgbClr val="0070C0"/>
              </a:solidFill>
            </a:endParaRPr>
          </a:p>
        </p:txBody>
      </p:sp>
      <p:pic>
        <p:nvPicPr>
          <p:cNvPr id="16" name="Content Placeholder 3"/>
          <p:cNvPicPr>
            <a:picLocks noChangeAspect="1"/>
          </p:cNvPicPr>
          <p:nvPr/>
        </p:nvPicPr>
        <p:blipFill>
          <a:blip r:embed="rId4"/>
          <a:stretch>
            <a:fillRect/>
          </a:stretch>
        </p:blipFill>
        <p:spPr>
          <a:xfrm>
            <a:off x="1433576" y="1871472"/>
            <a:ext cx="10516235" cy="4953000"/>
          </a:xfrm>
          <a:prstGeom prst="rect">
            <a:avLst/>
          </a:prstGeom>
        </p:spPr>
      </p:pic>
    </p:spTree>
    <p:extLst>
      <p:ext uri="{BB962C8B-B14F-4D97-AF65-F5344CB8AC3E}">
        <p14:creationId xmlns:p14="http://schemas.microsoft.com/office/powerpoint/2010/main" val="379695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2296" y="36576"/>
            <a:ext cx="14630400" cy="10222992"/>
          </a:xfrm>
          <a:prstGeom prst="rect">
            <a:avLst/>
          </a:prstGeom>
        </p:spPr>
      </p:pic>
      <p:pic>
        <p:nvPicPr>
          <p:cNvPr id="3" name="Image 1" descr="preencoded.png"/>
          <p:cNvPicPr>
            <a:picLocks noChangeAspect="1"/>
          </p:cNvPicPr>
          <p:nvPr/>
        </p:nvPicPr>
        <p:blipFill>
          <a:blip r:embed="rId4"/>
          <a:stretch>
            <a:fillRect/>
          </a:stretch>
        </p:blipFill>
        <p:spPr>
          <a:xfrm>
            <a:off x="3429000" y="5678424"/>
            <a:ext cx="7790688" cy="7790688"/>
          </a:xfrm>
          <a:prstGeom prst="rect">
            <a:avLst/>
          </a:prstGeom>
        </p:spPr>
      </p:pic>
      <p:pic>
        <p:nvPicPr>
          <p:cNvPr id="4" name="Image 2" descr="preencoded.png"/>
          <p:cNvPicPr>
            <a:picLocks noChangeAspect="1"/>
          </p:cNvPicPr>
          <p:nvPr/>
        </p:nvPicPr>
        <p:blipFill>
          <a:blip r:embed="rId5"/>
          <a:stretch>
            <a:fillRect/>
          </a:stretch>
        </p:blipFill>
        <p:spPr>
          <a:xfrm>
            <a:off x="3429000" y="5678424"/>
            <a:ext cx="7790688" cy="7790688"/>
          </a:xfrm>
          <a:prstGeom prst="rect">
            <a:avLst/>
          </a:prstGeom>
        </p:spPr>
      </p:pic>
      <p:pic>
        <p:nvPicPr>
          <p:cNvPr id="5" name="Image 3" descr="preencoded.png"/>
          <p:cNvPicPr>
            <a:picLocks noChangeAspect="1"/>
          </p:cNvPicPr>
          <p:nvPr/>
        </p:nvPicPr>
        <p:blipFill>
          <a:blip r:embed="rId6"/>
          <a:stretch>
            <a:fillRect/>
          </a:stretch>
        </p:blipFill>
        <p:spPr>
          <a:xfrm>
            <a:off x="3429000" y="5678424"/>
            <a:ext cx="7790688" cy="7790688"/>
          </a:xfrm>
          <a:prstGeom prst="rect">
            <a:avLst/>
          </a:prstGeom>
        </p:spPr>
      </p:pic>
      <p:sp>
        <p:nvSpPr>
          <p:cNvPr id="6" name="Text 0"/>
          <p:cNvSpPr/>
          <p:nvPr/>
        </p:nvSpPr>
        <p:spPr>
          <a:xfrm>
            <a:off x="5394960" y="3886200"/>
            <a:ext cx="3858768" cy="1069848"/>
          </a:xfrm>
          <a:prstGeom prst="rect">
            <a:avLst/>
          </a:prstGeom>
          <a:noFill/>
          <a:ln/>
        </p:spPr>
        <p:txBody>
          <a:bodyPr wrap="square" lIns="0" tIns="0" rIns="0" bIns="0" rtlCol="0" anchor="ctr"/>
          <a:lstStyle/>
          <a:p>
            <a:pPr marL="0" indent="0" algn="ct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Utilizes ant behavior to discover optimal paths, effective for TSP variants.</a:t>
            </a:r>
            <a:endParaRPr lang="en-US" sz="1850" dirty="0"/>
          </a:p>
        </p:txBody>
      </p:sp>
      <p:sp>
        <p:nvSpPr>
          <p:cNvPr id="7" name="Text 1"/>
          <p:cNvSpPr/>
          <p:nvPr/>
        </p:nvSpPr>
        <p:spPr>
          <a:xfrm>
            <a:off x="832104" y="1655064"/>
            <a:ext cx="12984480" cy="1069848"/>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Various optimization methods exist beyond brute force and Branch and Bound, including Genetic Algorithms, Ant Colony Optimization, and Neural Networks. Each of these methods brings unique strengths and can enhance optimization strategies that leverage multiple techniques for better solutions.</a:t>
            </a:r>
            <a:endParaRPr lang="en-US" sz="1850" dirty="0"/>
          </a:p>
        </p:txBody>
      </p:sp>
      <p:sp>
        <p:nvSpPr>
          <p:cNvPr id="8" name="Text 2"/>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Other Optimization </a:t>
            </a:r>
            <a:r>
              <a:rPr lang="en-US" sz="4640" dirty="0" smtClean="0">
                <a:solidFill>
                  <a:srgbClr val="FFFFFF"/>
                </a:solidFill>
                <a:latin typeface="思源黑体-思源黑体-Medium" pitchFamily="34" charset="0"/>
                <a:ea typeface="思源黑体-思源黑体-Medium" pitchFamily="34" charset="-122"/>
                <a:cs typeface="思源黑体-思源黑体-Medium" pitchFamily="34" charset="-120"/>
              </a:rPr>
              <a:t>Techniques</a:t>
            </a:r>
          </a:p>
          <a:p>
            <a:pPr marL="0" indent="0" algn="l">
              <a:lnSpc>
                <a:spcPts val="5800"/>
              </a:lnSpc>
              <a:buNone/>
            </a:pPr>
            <a:r>
              <a:rPr lang="en-US" sz="2800" dirty="0" smtClean="0">
                <a:solidFill>
                  <a:schemeClr val="accent4"/>
                </a:solidFill>
                <a:latin typeface="思源黑体-思源黑体-Medium" pitchFamily="34" charset="0"/>
                <a:ea typeface="思源黑体-思源黑体-Medium" pitchFamily="34" charset="-122"/>
              </a:rPr>
              <a:t>Presenter: Simon</a:t>
            </a:r>
            <a:endParaRPr lang="en-US" sz="2800" dirty="0">
              <a:solidFill>
                <a:schemeClr val="accent4"/>
              </a:solidFill>
            </a:endParaRPr>
          </a:p>
        </p:txBody>
      </p:sp>
      <p:sp>
        <p:nvSpPr>
          <p:cNvPr id="9" name="Text 3"/>
          <p:cNvSpPr/>
          <p:nvPr/>
        </p:nvSpPr>
        <p:spPr>
          <a:xfrm>
            <a:off x="9838944" y="5047488"/>
            <a:ext cx="3858768" cy="1069848"/>
          </a:xfrm>
          <a:prstGeom prst="rect">
            <a:avLst/>
          </a:prstGeom>
          <a:noFill/>
          <a:ln/>
        </p:spPr>
        <p:txBody>
          <a:bodyPr wrap="square" lIns="0" tIns="0" rIns="0" bIns="0" rtlCol="0" anchor="ctr"/>
          <a:lstStyle/>
          <a:p>
            <a:pPr marL="0" indent="0" algn="ct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Deep learning approaches for approximating solutions, requiring extensive data.</a:t>
            </a:r>
            <a:endParaRPr lang="en-US" sz="1850" dirty="0"/>
          </a:p>
        </p:txBody>
      </p:sp>
      <p:sp>
        <p:nvSpPr>
          <p:cNvPr id="10" name="Text 4"/>
          <p:cNvSpPr/>
          <p:nvPr/>
        </p:nvSpPr>
        <p:spPr>
          <a:xfrm>
            <a:off x="9838944" y="4416552"/>
            <a:ext cx="3858768" cy="374904"/>
          </a:xfrm>
          <a:prstGeom prst="rect">
            <a:avLst/>
          </a:prstGeom>
          <a:noFill/>
          <a:ln/>
        </p:spPr>
        <p:txBody>
          <a:bodyPr wrap="none" lIns="0" tIns="0" rIns="0" bIns="0" rtlCol="0" anchor="ctr"/>
          <a:lstStyle/>
          <a:p>
            <a:pPr marL="0" indent="0" algn="ct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Neural Networks</a:t>
            </a:r>
            <a:endParaRPr lang="en-US" sz="2320" dirty="0"/>
          </a:p>
        </p:txBody>
      </p:sp>
      <p:sp>
        <p:nvSpPr>
          <p:cNvPr id="11" name="Text 5"/>
          <p:cNvSpPr/>
          <p:nvPr/>
        </p:nvSpPr>
        <p:spPr>
          <a:xfrm>
            <a:off x="950976" y="4773168"/>
            <a:ext cx="3858768" cy="374904"/>
          </a:xfrm>
          <a:prstGeom prst="rect">
            <a:avLst/>
          </a:prstGeom>
          <a:noFill/>
          <a:ln/>
        </p:spPr>
        <p:txBody>
          <a:bodyPr wrap="none" lIns="0" tIns="0" rIns="0" bIns="0" rtlCol="0" anchor="ctr"/>
          <a:lstStyle/>
          <a:p>
            <a:pPr marL="0" indent="0" algn="ct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Genetic Algorithms</a:t>
            </a:r>
            <a:endParaRPr lang="en-US" sz="2320" dirty="0"/>
          </a:p>
        </p:txBody>
      </p:sp>
      <p:sp>
        <p:nvSpPr>
          <p:cNvPr id="12" name="Text 6"/>
          <p:cNvSpPr/>
          <p:nvPr/>
        </p:nvSpPr>
        <p:spPr>
          <a:xfrm>
            <a:off x="5394960" y="3246120"/>
            <a:ext cx="3858768" cy="374904"/>
          </a:xfrm>
          <a:prstGeom prst="rect">
            <a:avLst/>
          </a:prstGeom>
          <a:noFill/>
          <a:ln/>
        </p:spPr>
        <p:txBody>
          <a:bodyPr wrap="none" lIns="0" tIns="0" rIns="0" bIns="0" rtlCol="0" anchor="ctr"/>
          <a:lstStyle/>
          <a:p>
            <a:pPr marL="0" indent="0" algn="ct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Ant Colony Optimization</a:t>
            </a:r>
            <a:endParaRPr lang="en-US" sz="2320" dirty="0"/>
          </a:p>
        </p:txBody>
      </p:sp>
      <p:sp>
        <p:nvSpPr>
          <p:cNvPr id="13" name="Text 7"/>
          <p:cNvSpPr/>
          <p:nvPr/>
        </p:nvSpPr>
        <p:spPr>
          <a:xfrm>
            <a:off x="950976" y="5404104"/>
            <a:ext cx="3858768" cy="713232"/>
          </a:xfrm>
          <a:prstGeom prst="rect">
            <a:avLst/>
          </a:prstGeom>
          <a:noFill/>
          <a:ln/>
        </p:spPr>
        <p:txBody>
          <a:bodyPr wrap="square" lIns="0" tIns="0" rIns="0" bIns="0" rtlCol="0" anchor="ctr"/>
          <a:lstStyle/>
          <a:p>
            <a:pPr marL="0" indent="0" algn="ct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Mimics natural selection for robust solutions in large datasets.</a:t>
            </a:r>
            <a:endParaRPr lang="en-US" sz="1850" dirty="0"/>
          </a:p>
        </p:txBody>
      </p:sp>
      <p:sp>
        <p:nvSpPr>
          <p:cNvPr id="14" name="Text 8"/>
          <p:cNvSpPr/>
          <p:nvPr/>
        </p:nvSpPr>
        <p:spPr>
          <a:xfrm>
            <a:off x="7232904" y="643737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5" name="Text 9"/>
          <p:cNvSpPr/>
          <p:nvPr/>
        </p:nvSpPr>
        <p:spPr>
          <a:xfrm>
            <a:off x="4709160" y="790041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6" name="Text 10"/>
          <p:cNvSpPr/>
          <p:nvPr/>
        </p:nvSpPr>
        <p:spPr>
          <a:xfrm>
            <a:off x="9765792" y="790041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878824"/>
          </a:xfrm>
          <a:prstGeom prst="rect">
            <a:avLst/>
          </a:prstGeom>
        </p:spPr>
      </p:pic>
      <p:pic>
        <p:nvPicPr>
          <p:cNvPr id="3" name="Image 1" descr="preencoded.png"/>
          <p:cNvPicPr>
            <a:picLocks noChangeAspect="1"/>
          </p:cNvPicPr>
          <p:nvPr/>
        </p:nvPicPr>
        <p:blipFill>
          <a:blip r:embed="rId4"/>
          <a:stretch>
            <a:fillRect/>
          </a:stretch>
        </p:blipFill>
        <p:spPr>
          <a:xfrm>
            <a:off x="5047488" y="3694176"/>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3694176"/>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3694176"/>
            <a:ext cx="4544568" cy="4544568"/>
          </a:xfrm>
          <a:prstGeom prst="rect">
            <a:avLst/>
          </a:prstGeom>
        </p:spPr>
      </p:pic>
      <p:sp>
        <p:nvSpPr>
          <p:cNvPr id="6" name="Text 0"/>
          <p:cNvSpPr/>
          <p:nvPr/>
        </p:nvSpPr>
        <p:spPr>
          <a:xfrm>
            <a:off x="832104" y="155448"/>
            <a:ext cx="12984480" cy="1463040"/>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Visualization of the </a:t>
            </a:r>
            <a:r>
              <a:rPr lang="en-US" sz="4640" dirty="0" smtClean="0">
                <a:solidFill>
                  <a:srgbClr val="FFFFFF"/>
                </a:solidFill>
                <a:latin typeface="思源黑体-思源黑体-Medium" pitchFamily="34" charset="0"/>
                <a:ea typeface="思源黑体-思源黑体-Medium" pitchFamily="34" charset="-122"/>
                <a:cs typeface="思源黑体-思源黑体-Medium" pitchFamily="34" charset="-120"/>
              </a:rPr>
              <a:t>Routes</a:t>
            </a:r>
          </a:p>
          <a:p>
            <a:pPr marL="0" indent="0" algn="l">
              <a:lnSpc>
                <a:spcPts val="5800"/>
              </a:lnSpc>
              <a:buNone/>
            </a:pPr>
            <a:r>
              <a:rPr lang="en-US" sz="3200" dirty="0" smtClean="0">
                <a:solidFill>
                  <a:schemeClr val="accent2"/>
                </a:solidFill>
                <a:latin typeface="思源黑体-思源黑体-Medium" pitchFamily="34" charset="0"/>
                <a:ea typeface="思源黑体-思源黑体-Medium" pitchFamily="34" charset="-122"/>
              </a:rPr>
              <a:t>Presenter: Edwin</a:t>
            </a:r>
            <a:endParaRPr lang="en-US" sz="3200" dirty="0">
              <a:solidFill>
                <a:schemeClr val="accent2"/>
              </a:solidFill>
            </a:endParaRPr>
          </a:p>
        </p:txBody>
      </p:sp>
      <p:sp>
        <p:nvSpPr>
          <p:cNvPr id="7" name="Text 1"/>
          <p:cNvSpPr/>
          <p:nvPr/>
        </p:nvSpPr>
        <p:spPr>
          <a:xfrm>
            <a:off x="9710928" y="4553712"/>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Real-world Validation</a:t>
            </a:r>
            <a:endParaRPr lang="en-US" sz="2320" dirty="0"/>
          </a:p>
        </p:txBody>
      </p:sp>
      <p:sp>
        <p:nvSpPr>
          <p:cNvPr id="8" name="Text 2"/>
          <p:cNvSpPr/>
          <p:nvPr/>
        </p:nvSpPr>
        <p:spPr>
          <a:xfrm>
            <a:off x="832104" y="1655064"/>
            <a:ext cx="12984480" cy="1773936"/>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Visual representation of the calculated route is essential for understanding its practicality. Mapping the optimal route on a geographical interface, such as Google Maps, allows for real-world validation of the distance and estimated travel times. This visualization indicates how salespeople can navigate through the selected cities efficiently, enabling strategic planning for operational logistics and identifying potential challenges on-the-ground, such as traffic or road conditions.</a:t>
            </a:r>
            <a:endParaRPr lang="en-US" sz="1850" dirty="0"/>
          </a:p>
        </p:txBody>
      </p:sp>
      <p:sp>
        <p:nvSpPr>
          <p:cNvPr id="9" name="Text 3"/>
          <p:cNvSpPr/>
          <p:nvPr/>
        </p:nvSpPr>
        <p:spPr>
          <a:xfrm>
            <a:off x="950976" y="5596128"/>
            <a:ext cx="3511296" cy="740664"/>
          </a:xfrm>
          <a:prstGeom prst="rect">
            <a:avLst/>
          </a:prstGeom>
          <a:noFill/>
          <a:ln/>
        </p:spPr>
        <p:txBody>
          <a:bodyPr wrap="square" lIns="0" tIns="0" rIns="0" bIns="0" rtlCol="0" anchor="ctr"/>
          <a:lstStyle/>
          <a:p>
            <a:pPr marL="0" indent="0" algn="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Importance of Visualization</a:t>
            </a:r>
            <a:endParaRPr lang="en-US" sz="2320" dirty="0"/>
          </a:p>
        </p:txBody>
      </p:sp>
      <p:sp>
        <p:nvSpPr>
          <p:cNvPr id="10" name="Text 4"/>
          <p:cNvSpPr/>
          <p:nvPr/>
        </p:nvSpPr>
        <p:spPr>
          <a:xfrm>
            <a:off x="9710928" y="7004304"/>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Strategic Planning</a:t>
            </a:r>
            <a:endParaRPr lang="en-US" sz="2320" dirty="0"/>
          </a:p>
        </p:txBody>
      </p:sp>
      <p:sp>
        <p:nvSpPr>
          <p:cNvPr id="11" name="Text 5"/>
          <p:cNvSpPr/>
          <p:nvPr/>
        </p:nvSpPr>
        <p:spPr>
          <a:xfrm>
            <a:off x="8028432" y="437083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2" name="Text 6"/>
          <p:cNvSpPr/>
          <p:nvPr/>
        </p:nvSpPr>
        <p:spPr>
          <a:xfrm>
            <a:off x="5641848" y="574243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3" name="Text 7"/>
          <p:cNvSpPr/>
          <p:nvPr/>
        </p:nvSpPr>
        <p:spPr>
          <a:xfrm>
            <a:off x="8028432" y="712317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3" name="Rectangle 2"/>
          <p:cNvSpPr/>
          <p:nvPr/>
        </p:nvSpPr>
        <p:spPr>
          <a:xfrm>
            <a:off x="7418070" y="1031260"/>
            <a:ext cx="7230618" cy="984885"/>
          </a:xfrm>
          <a:prstGeom prst="rect">
            <a:avLst/>
          </a:prstGeom>
        </p:spPr>
        <p:txBody>
          <a:bodyPr wrap="square">
            <a:spAutoFit/>
          </a:bodyPr>
          <a:lstStyle/>
          <a:p>
            <a:r>
              <a:rPr lang="en-US" altLang="en-US" sz="4000" dirty="0" smtClean="0">
                <a:solidFill>
                  <a:schemeClr val="bg1"/>
                </a:solidFill>
              </a:rPr>
              <a:t>BRANCH AND BOUND ROUTE</a:t>
            </a:r>
            <a:r>
              <a:rPr lang="en-US" altLang="en-US" dirty="0" smtClean="0">
                <a:solidFill>
                  <a:schemeClr val="bg1"/>
                </a:solidFill>
              </a:rPr>
              <a:t/>
            </a:r>
            <a:br>
              <a:rPr lang="en-US" altLang="en-US" dirty="0" smtClean="0">
                <a:solidFill>
                  <a:schemeClr val="bg1"/>
                </a:solidFill>
              </a:rPr>
            </a:br>
            <a:endParaRPr lang="en-US"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070" y="2478406"/>
            <a:ext cx="6904270" cy="4225947"/>
          </a:xfrm>
          <a:prstGeom prst="rect">
            <a:avLst/>
          </a:prstGeom>
        </p:spPr>
      </p:pic>
      <p:sp>
        <p:nvSpPr>
          <p:cNvPr id="5" name="TextBox 4"/>
          <p:cNvSpPr txBox="1"/>
          <p:nvPr/>
        </p:nvSpPr>
        <p:spPr>
          <a:xfrm>
            <a:off x="969772" y="877371"/>
            <a:ext cx="3492500" cy="1200329"/>
          </a:xfrm>
          <a:prstGeom prst="rect">
            <a:avLst/>
          </a:prstGeom>
          <a:noFill/>
        </p:spPr>
        <p:txBody>
          <a:bodyPr wrap="square" rtlCol="0">
            <a:spAutoFit/>
          </a:bodyPr>
          <a:lstStyle/>
          <a:p>
            <a:r>
              <a:rPr lang="en-US" sz="3600" b="1" dirty="0" smtClean="0">
                <a:solidFill>
                  <a:schemeClr val="bg1"/>
                </a:solidFill>
              </a:rPr>
              <a:t>BRUTE FORCE ROUTE</a:t>
            </a:r>
            <a:endParaRPr lang="en-US" sz="3600" b="1" dirty="0">
              <a:solidFill>
                <a:schemeClr val="bg1"/>
              </a:solidFill>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513" y="2478406"/>
            <a:ext cx="6526091" cy="4144219"/>
          </a:xfrm>
          <a:prstGeom prst="rect">
            <a:avLst/>
          </a:prstGeom>
        </p:spPr>
      </p:pic>
    </p:spTree>
    <p:extLst>
      <p:ext uri="{BB962C8B-B14F-4D97-AF65-F5344CB8AC3E}">
        <p14:creationId xmlns:p14="http://schemas.microsoft.com/office/powerpoint/2010/main" val="2598724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3" name="Rectangle 2"/>
          <p:cNvSpPr/>
          <p:nvPr/>
        </p:nvSpPr>
        <p:spPr>
          <a:xfrm>
            <a:off x="1547622" y="412516"/>
            <a:ext cx="9029700" cy="923330"/>
          </a:xfrm>
          <a:prstGeom prst="rect">
            <a:avLst/>
          </a:prstGeom>
        </p:spPr>
        <p:txBody>
          <a:bodyPr wrap="square">
            <a:spAutoFit/>
          </a:bodyPr>
          <a:lstStyle/>
          <a:p>
            <a:r>
              <a:rPr lang="en-US" altLang="en-US" sz="5400" dirty="0" smtClean="0">
                <a:solidFill>
                  <a:schemeClr val="bg1"/>
                </a:solidFill>
              </a:rPr>
              <a:t>THE RESULT!</a:t>
            </a:r>
            <a:endParaRPr lang="en-US" sz="2400" dirty="0">
              <a:solidFill>
                <a:schemeClr val="bg1"/>
              </a:solidFill>
            </a:endParaRPr>
          </a:p>
        </p:txBody>
      </p:sp>
      <p:sp>
        <p:nvSpPr>
          <p:cNvPr id="4" name="Rectangle 3"/>
          <p:cNvSpPr/>
          <p:nvPr/>
        </p:nvSpPr>
        <p:spPr>
          <a:xfrm>
            <a:off x="1308100" y="2212849"/>
            <a:ext cx="11849100" cy="2343206"/>
          </a:xfrm>
          <a:prstGeom prst="rect">
            <a:avLst/>
          </a:prstGeom>
        </p:spPr>
        <p:txBody>
          <a:bodyPr wrap="square">
            <a:spAutoFit/>
          </a:bodyPr>
          <a:lstStyle/>
          <a:p>
            <a:pPr marL="0" marR="0" lvl="0" indent="0" defTabSz="914400" eaLnBrk="1" fontAlgn="auto" latinLnBrk="0" hangingPunct="1">
              <a:lnSpc>
                <a:spcPct val="90000"/>
              </a:lnSpc>
              <a:spcBef>
                <a:spcPts val="1000"/>
              </a:spcBef>
              <a:spcAft>
                <a:spcPts val="0"/>
              </a:spcAft>
              <a:buClrTx/>
              <a:buSzTx/>
              <a:buFontTx/>
              <a:buNone/>
              <a:tabLst/>
              <a:defRPr/>
            </a:pPr>
            <a:r>
              <a:rPr kumimoji="0" lang="en-US" altLang="en-US" sz="3600" b="0" i="0" u="none" strike="noStrike" kern="0" cap="none" spc="0" normalizeH="0" baseline="0" noProof="0" dirty="0" smtClean="0">
                <a:ln>
                  <a:noFill/>
                </a:ln>
                <a:solidFill>
                  <a:schemeClr val="bg1"/>
                </a:solidFill>
                <a:effectLst/>
                <a:uLnTx/>
                <a:uFillTx/>
              </a:rPr>
              <a:t>Shortest Route:  Nairobi -&gt; Nandi -&gt; </a:t>
            </a:r>
            <a:r>
              <a:rPr kumimoji="0" lang="en-US" altLang="en-US" sz="3600" b="0" i="0" u="none" strike="noStrike" kern="0" cap="none" spc="0" normalizeH="0" baseline="0" noProof="0" dirty="0" err="1" smtClean="0">
                <a:ln>
                  <a:noFill/>
                </a:ln>
                <a:solidFill>
                  <a:schemeClr val="bg1"/>
                </a:solidFill>
                <a:effectLst/>
                <a:uLnTx/>
                <a:uFillTx/>
              </a:rPr>
              <a:t>Kericho</a:t>
            </a:r>
            <a:r>
              <a:rPr kumimoji="0" lang="en-US" altLang="en-US" sz="3600" b="0" i="0" u="none" strike="noStrike" kern="0" cap="none" spc="0" normalizeH="0" baseline="0" noProof="0" dirty="0" smtClean="0">
                <a:ln>
                  <a:noFill/>
                </a:ln>
                <a:solidFill>
                  <a:schemeClr val="bg1"/>
                </a:solidFill>
                <a:effectLst/>
                <a:uLnTx/>
                <a:uFillTx/>
              </a:rPr>
              <a:t> -&gt; </a:t>
            </a:r>
            <a:r>
              <a:rPr kumimoji="0" lang="en-US" altLang="en-US" sz="3600" b="0" i="0" u="none" strike="noStrike" kern="0" cap="none" spc="0" normalizeH="0" baseline="0" noProof="0" dirty="0" err="1" smtClean="0">
                <a:ln>
                  <a:noFill/>
                </a:ln>
                <a:solidFill>
                  <a:schemeClr val="bg1"/>
                </a:solidFill>
                <a:effectLst/>
                <a:uLnTx/>
                <a:uFillTx/>
              </a:rPr>
              <a:t>Nakuru</a:t>
            </a:r>
            <a:r>
              <a:rPr kumimoji="0" lang="en-US" altLang="en-US" sz="3600" b="0" i="0" u="none" strike="noStrike" kern="0" cap="none" spc="0" normalizeH="0" baseline="0" noProof="0" dirty="0" smtClean="0">
                <a:ln>
                  <a:noFill/>
                </a:ln>
                <a:solidFill>
                  <a:schemeClr val="bg1"/>
                </a:solidFill>
                <a:effectLst/>
                <a:uLnTx/>
                <a:uFillTx/>
              </a:rPr>
              <a:t> -&gt; </a:t>
            </a:r>
            <a:r>
              <a:rPr kumimoji="0" lang="en-US" altLang="en-US" sz="3600" b="0" i="0" u="none" strike="noStrike" kern="0" cap="none" spc="0" normalizeH="0" baseline="0" noProof="0" dirty="0" err="1" smtClean="0">
                <a:ln>
                  <a:noFill/>
                </a:ln>
                <a:solidFill>
                  <a:schemeClr val="bg1"/>
                </a:solidFill>
                <a:effectLst/>
                <a:uLnTx/>
                <a:uFillTx/>
              </a:rPr>
              <a:t>Nyeri</a:t>
            </a:r>
            <a:r>
              <a:rPr kumimoji="0" lang="en-US" altLang="en-US" sz="3600" b="0" i="0" u="none" strike="noStrike" kern="0" cap="none" spc="0" normalizeH="0" baseline="0" noProof="0" dirty="0" smtClean="0">
                <a:ln>
                  <a:noFill/>
                </a:ln>
                <a:solidFill>
                  <a:schemeClr val="bg1"/>
                </a:solidFill>
                <a:effectLst/>
                <a:uLnTx/>
                <a:uFillTx/>
              </a:rPr>
              <a:t> -&gt; Meru -&gt; Nairobi</a:t>
            </a:r>
          </a:p>
          <a:p>
            <a:pPr marL="0" marR="0" lvl="0" indent="0" defTabSz="914400" eaLnBrk="1" fontAlgn="auto" latinLnBrk="0" hangingPunct="1">
              <a:lnSpc>
                <a:spcPct val="90000"/>
              </a:lnSpc>
              <a:spcBef>
                <a:spcPts val="1000"/>
              </a:spcBef>
              <a:spcAft>
                <a:spcPts val="0"/>
              </a:spcAft>
              <a:buClrTx/>
              <a:buSzTx/>
              <a:buFontTx/>
              <a:buNone/>
              <a:tabLst/>
              <a:defRPr/>
            </a:pPr>
            <a:endParaRPr kumimoji="0" lang="en-US" altLang="en-US" sz="3600" b="0" i="0" u="none" strike="noStrike" kern="0" cap="none" spc="0" normalizeH="0" baseline="0" noProof="0" dirty="0" smtClean="0">
              <a:ln>
                <a:noFill/>
              </a:ln>
              <a:solidFill>
                <a:schemeClr val="bg1"/>
              </a:solidFill>
              <a:effectLst/>
              <a:uLnTx/>
              <a:uFillTx/>
            </a:endParaRPr>
          </a:p>
          <a:p>
            <a:pPr marL="0" marR="0" lvl="0" indent="0" defTabSz="914400" eaLnBrk="1" fontAlgn="auto" latinLnBrk="0" hangingPunct="1">
              <a:lnSpc>
                <a:spcPct val="90000"/>
              </a:lnSpc>
              <a:spcBef>
                <a:spcPts val="1000"/>
              </a:spcBef>
              <a:spcAft>
                <a:spcPts val="0"/>
              </a:spcAft>
              <a:buClrTx/>
              <a:buSzTx/>
              <a:buFontTx/>
              <a:buNone/>
              <a:tabLst/>
              <a:defRPr/>
            </a:pPr>
            <a:r>
              <a:rPr kumimoji="0" lang="en-US" altLang="en-US" sz="3600" b="0" i="0" u="none" strike="noStrike" kern="0" cap="none" spc="0" normalizeH="0" baseline="0" noProof="0" dirty="0" smtClean="0">
                <a:ln>
                  <a:noFill/>
                </a:ln>
                <a:solidFill>
                  <a:schemeClr val="bg1"/>
                </a:solidFill>
                <a:effectLst/>
                <a:uLnTx/>
                <a:uFillTx/>
              </a:rPr>
              <a:t>Total Distance: 1045 km</a:t>
            </a:r>
            <a:endParaRPr kumimoji="0" lang="en-US" altLang="en-US" sz="36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221854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33688"/>
          </a:xfrm>
          <a:prstGeom prst="rect">
            <a:avLst/>
          </a:prstGeom>
        </p:spPr>
      </p:pic>
      <p:pic>
        <p:nvPicPr>
          <p:cNvPr id="3" name="Image 1" descr="preencoded.png"/>
          <p:cNvPicPr>
            <a:picLocks noChangeAspect="1"/>
          </p:cNvPicPr>
          <p:nvPr/>
        </p:nvPicPr>
        <p:blipFill>
          <a:blip r:embed="rId4"/>
          <a:stretch>
            <a:fillRect/>
          </a:stretch>
        </p:blipFill>
        <p:spPr>
          <a:xfrm>
            <a:off x="960120" y="3822192"/>
            <a:ext cx="3831336" cy="2532888"/>
          </a:xfrm>
          <a:prstGeom prst="rect">
            <a:avLst/>
          </a:prstGeom>
        </p:spPr>
      </p:pic>
      <p:pic>
        <p:nvPicPr>
          <p:cNvPr id="4" name="Image 2" descr="preencoded.png"/>
          <p:cNvPicPr>
            <a:picLocks noChangeAspect="1"/>
          </p:cNvPicPr>
          <p:nvPr/>
        </p:nvPicPr>
        <p:blipFill>
          <a:blip r:embed="rId5"/>
          <a:stretch>
            <a:fillRect/>
          </a:stretch>
        </p:blipFill>
        <p:spPr>
          <a:xfrm>
            <a:off x="5404104" y="3822192"/>
            <a:ext cx="3831336" cy="2532888"/>
          </a:xfrm>
          <a:prstGeom prst="rect">
            <a:avLst/>
          </a:prstGeom>
        </p:spPr>
      </p:pic>
      <p:pic>
        <p:nvPicPr>
          <p:cNvPr id="5" name="Image 3" descr="preencoded.png"/>
          <p:cNvPicPr>
            <a:picLocks noChangeAspect="1"/>
          </p:cNvPicPr>
          <p:nvPr/>
        </p:nvPicPr>
        <p:blipFill>
          <a:blip r:embed="rId6"/>
          <a:stretch>
            <a:fillRect/>
          </a:stretch>
        </p:blipFill>
        <p:spPr>
          <a:xfrm>
            <a:off x="9848088" y="3822192"/>
            <a:ext cx="3831336" cy="2532888"/>
          </a:xfrm>
          <a:prstGeom prst="rect">
            <a:avLst/>
          </a:prstGeom>
        </p:spPr>
      </p:pic>
      <p:sp>
        <p:nvSpPr>
          <p:cNvPr id="6" name="Text 0"/>
          <p:cNvSpPr/>
          <p:nvPr/>
        </p:nvSpPr>
        <p:spPr>
          <a:xfrm>
            <a:off x="5404104" y="7095744"/>
            <a:ext cx="3831336" cy="1069848"/>
          </a:xfrm>
          <a:prstGeom prst="rect">
            <a:avLst/>
          </a:prstGeom>
          <a:noFill/>
          <a:ln/>
        </p:spPr>
        <p:txBody>
          <a:bodyPr wrap="square" lIns="0" tIns="0" rIns="0" bIns="0" rtlCol="0" anchor="ctr"/>
          <a:lstStyle/>
          <a:p>
            <a:pPr marL="0" indent="0" algn="ct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Operates with polynomial complexity, efficient for up to 10 locations.</a:t>
            </a:r>
            <a:endParaRPr lang="en-US" sz="1850" dirty="0"/>
          </a:p>
        </p:txBody>
      </p:sp>
      <p:sp>
        <p:nvSpPr>
          <p:cNvPr id="7" name="Text 1"/>
          <p:cNvSpPr/>
          <p:nvPr/>
        </p:nvSpPr>
        <p:spPr>
          <a:xfrm>
            <a:off x="9848088" y="7095744"/>
            <a:ext cx="3831336" cy="713232"/>
          </a:xfrm>
          <a:prstGeom prst="rect">
            <a:avLst/>
          </a:prstGeom>
          <a:noFill/>
          <a:ln/>
        </p:spPr>
        <p:txBody>
          <a:bodyPr wrap="square" lIns="0" tIns="0" rIns="0" bIns="0" rtlCol="0" anchor="ctr"/>
          <a:lstStyle/>
          <a:p>
            <a:pPr marL="0" indent="0" algn="ct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Strategic choice essential for time and cost savings.</a:t>
            </a:r>
            <a:endParaRPr lang="en-US" sz="1850" dirty="0"/>
          </a:p>
        </p:txBody>
      </p:sp>
      <p:sp>
        <p:nvSpPr>
          <p:cNvPr id="8" name="Text 2"/>
          <p:cNvSpPr/>
          <p:nvPr/>
        </p:nvSpPr>
        <p:spPr>
          <a:xfrm>
            <a:off x="960120" y="6583680"/>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Brute Force Method</a:t>
            </a:r>
            <a:endParaRPr lang="en-US" sz="2320" dirty="0"/>
          </a:p>
        </p:txBody>
      </p:sp>
      <p:sp>
        <p:nvSpPr>
          <p:cNvPr id="9" name="Text 3"/>
          <p:cNvSpPr/>
          <p:nvPr/>
        </p:nvSpPr>
        <p:spPr>
          <a:xfrm>
            <a:off x="9848088" y="6583680"/>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Performance Comparison</a:t>
            </a:r>
            <a:endParaRPr lang="en-US" sz="2320" dirty="0"/>
          </a:p>
        </p:txBody>
      </p:sp>
      <p:sp>
        <p:nvSpPr>
          <p:cNvPr id="10" name="Text 4"/>
          <p:cNvSpPr/>
          <p:nvPr/>
        </p:nvSpPr>
        <p:spPr>
          <a:xfrm>
            <a:off x="960120" y="7095744"/>
            <a:ext cx="3831336" cy="713232"/>
          </a:xfrm>
          <a:prstGeom prst="rect">
            <a:avLst/>
          </a:prstGeom>
          <a:noFill/>
          <a:ln/>
        </p:spPr>
        <p:txBody>
          <a:bodyPr wrap="square" lIns="0" tIns="0" rIns="0" bIns="0" rtlCol="0" anchor="ctr"/>
          <a:lstStyle/>
          <a:p>
            <a:pPr marL="0" indent="0" algn="ct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Complexity is factorial (O(n!)), unsuitable for larger problems.</a:t>
            </a:r>
            <a:endParaRPr lang="en-US" sz="1850" dirty="0"/>
          </a:p>
        </p:txBody>
      </p:sp>
      <p:sp>
        <p:nvSpPr>
          <p:cNvPr id="11" name="Text 5"/>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Complexity and Performance </a:t>
            </a:r>
            <a:r>
              <a:rPr lang="en-US" sz="4640" dirty="0" smtClean="0">
                <a:solidFill>
                  <a:srgbClr val="FFFFFF"/>
                </a:solidFill>
                <a:latin typeface="思源黑体-思源黑体-Medium" pitchFamily="34" charset="0"/>
                <a:ea typeface="思源黑体-思源黑体-Medium" pitchFamily="34" charset="-122"/>
                <a:cs typeface="思源黑体-思源黑体-Medium" pitchFamily="34" charset="-120"/>
              </a:rPr>
              <a:t>Comparison</a:t>
            </a:r>
          </a:p>
          <a:p>
            <a:pPr marL="0" indent="0" algn="l">
              <a:lnSpc>
                <a:spcPts val="5800"/>
              </a:lnSpc>
              <a:buNone/>
            </a:pPr>
            <a:r>
              <a:rPr lang="en-US" sz="2800" dirty="0" smtClean="0">
                <a:solidFill>
                  <a:schemeClr val="accent4"/>
                </a:solidFill>
                <a:latin typeface="思源黑体-思源黑体-Medium" pitchFamily="34" charset="0"/>
                <a:ea typeface="思源黑体-思源黑体-Medium" pitchFamily="34" charset="-122"/>
              </a:rPr>
              <a:t>Presenter: </a:t>
            </a:r>
            <a:r>
              <a:rPr lang="en-US" sz="2800" dirty="0" err="1" smtClean="0">
                <a:solidFill>
                  <a:schemeClr val="accent4"/>
                </a:solidFill>
                <a:latin typeface="思源黑体-思源黑体-Medium" pitchFamily="34" charset="0"/>
                <a:ea typeface="思源黑体-思源黑体-Medium" pitchFamily="34" charset="-122"/>
              </a:rPr>
              <a:t>Shadrack</a:t>
            </a:r>
            <a:r>
              <a:rPr lang="en-US" sz="2800" dirty="0" smtClean="0">
                <a:solidFill>
                  <a:schemeClr val="accent4"/>
                </a:solidFill>
                <a:latin typeface="思源黑体-思源黑体-Medium" pitchFamily="34" charset="0"/>
                <a:ea typeface="思源黑体-思源黑体-Medium" pitchFamily="34" charset="-122"/>
              </a:rPr>
              <a:t> K.</a:t>
            </a:r>
            <a:endParaRPr lang="en-US" sz="2800" dirty="0">
              <a:solidFill>
                <a:schemeClr val="accent4"/>
              </a:solidFill>
            </a:endParaRPr>
          </a:p>
        </p:txBody>
      </p:sp>
      <p:sp>
        <p:nvSpPr>
          <p:cNvPr id="12" name="Text 6"/>
          <p:cNvSpPr/>
          <p:nvPr/>
        </p:nvSpPr>
        <p:spPr>
          <a:xfrm>
            <a:off x="832104" y="1655064"/>
            <a:ext cx="12984480" cy="1773936"/>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The comparison of complexity and performance between brute force and Branch and Bound methods shows the critical importance of algorithm selection depending on the scale of the routing problem. While the brute force approach is factorial and quickly becomes impractical for larger problems, the Branch and Bound method is polynomial and performs well with up to 10 locations. Making informed choices on algorithms can lead to significant savings in time and costs.</a:t>
            </a:r>
            <a:endParaRPr lang="en-US" sz="1850" dirty="0"/>
          </a:p>
        </p:txBody>
      </p:sp>
      <p:sp>
        <p:nvSpPr>
          <p:cNvPr id="13" name="Text 7"/>
          <p:cNvSpPr/>
          <p:nvPr/>
        </p:nvSpPr>
        <p:spPr>
          <a:xfrm>
            <a:off x="5404104" y="6583680"/>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Branch and Bound Method</a:t>
            </a:r>
            <a:endParaRPr lang="en-US" sz="232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3" name="Rectangle 2"/>
          <p:cNvSpPr/>
          <p:nvPr/>
        </p:nvSpPr>
        <p:spPr>
          <a:xfrm>
            <a:off x="1547622" y="412516"/>
            <a:ext cx="9029700" cy="1723549"/>
          </a:xfrm>
          <a:prstGeom prst="rect">
            <a:avLst/>
          </a:prstGeom>
        </p:spPr>
        <p:txBody>
          <a:bodyPr wrap="square">
            <a:spAutoFit/>
          </a:bodyPr>
          <a:lstStyle/>
          <a:p>
            <a:r>
              <a:rPr lang="en-US" altLang="en-US" sz="4400" dirty="0" smtClean="0">
                <a:solidFill>
                  <a:schemeClr val="bg1"/>
                </a:solidFill>
              </a:rPr>
              <a:t>CONT. COMPARISON B2N THE TWO METHODS:</a:t>
            </a:r>
            <a:r>
              <a:rPr lang="en-US" altLang="en-US" dirty="0" smtClean="0">
                <a:solidFill>
                  <a:schemeClr val="bg1"/>
                </a:solidFill>
              </a:rPr>
              <a:t/>
            </a:r>
            <a:br>
              <a:rPr lang="en-US" altLang="en-US" dirty="0" smtClean="0">
                <a:solidFill>
                  <a:schemeClr val="bg1"/>
                </a:solidFill>
              </a:rPr>
            </a:br>
            <a:endParaRPr lang="en-US"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47948210"/>
              </p:ext>
            </p:extLst>
          </p:nvPr>
        </p:nvGraphicFramePr>
        <p:xfrm>
          <a:off x="513588" y="2548581"/>
          <a:ext cx="13302996" cy="3889248"/>
        </p:xfrm>
        <a:graphic>
          <a:graphicData uri="http://schemas.openxmlformats.org/drawingml/2006/table">
            <a:tbl>
              <a:tblPr/>
              <a:tblGrid>
                <a:gridCol w="2217166">
                  <a:extLst>
                    <a:ext uri="{9D8B030D-6E8A-4147-A177-3AD203B41FA5}">
                      <a16:colId xmlns:a16="http://schemas.microsoft.com/office/drawing/2014/main" val="2828994074"/>
                    </a:ext>
                  </a:extLst>
                </a:gridCol>
                <a:gridCol w="2217166">
                  <a:extLst>
                    <a:ext uri="{9D8B030D-6E8A-4147-A177-3AD203B41FA5}">
                      <a16:colId xmlns:a16="http://schemas.microsoft.com/office/drawing/2014/main" val="2056069381"/>
                    </a:ext>
                  </a:extLst>
                </a:gridCol>
                <a:gridCol w="2217166">
                  <a:extLst>
                    <a:ext uri="{9D8B030D-6E8A-4147-A177-3AD203B41FA5}">
                      <a16:colId xmlns:a16="http://schemas.microsoft.com/office/drawing/2014/main" val="3572154250"/>
                    </a:ext>
                  </a:extLst>
                </a:gridCol>
                <a:gridCol w="2217166">
                  <a:extLst>
                    <a:ext uri="{9D8B030D-6E8A-4147-A177-3AD203B41FA5}">
                      <a16:colId xmlns:a16="http://schemas.microsoft.com/office/drawing/2014/main" val="450646179"/>
                    </a:ext>
                  </a:extLst>
                </a:gridCol>
                <a:gridCol w="2217166">
                  <a:extLst>
                    <a:ext uri="{9D8B030D-6E8A-4147-A177-3AD203B41FA5}">
                      <a16:colId xmlns:a16="http://schemas.microsoft.com/office/drawing/2014/main" val="3421749902"/>
                    </a:ext>
                  </a:extLst>
                </a:gridCol>
                <a:gridCol w="2217166">
                  <a:extLst>
                    <a:ext uri="{9D8B030D-6E8A-4147-A177-3AD203B41FA5}">
                      <a16:colId xmlns:a16="http://schemas.microsoft.com/office/drawing/2014/main" val="816770504"/>
                    </a:ext>
                  </a:extLst>
                </a:gridCol>
              </a:tblGrid>
              <a:tr h="1037133">
                <a:tc>
                  <a:txBody>
                    <a:bodyPr/>
                    <a:lstStyle/>
                    <a:p>
                      <a:r>
                        <a:rPr lang="en-US" dirty="0">
                          <a:solidFill>
                            <a:srgbClr val="92D050"/>
                          </a:solidFill>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Time Complexity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Scalability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Best Use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1410841"/>
                  </a:ext>
                </a:extLst>
              </a:tr>
              <a:tr h="1037133">
                <a:tc>
                  <a:txBody>
                    <a:bodyPr/>
                    <a:lstStyle/>
                    <a:p>
                      <a:r>
                        <a:rPr lang="en-US" dirty="0">
                          <a:solidFill>
                            <a:srgbClr val="92D050"/>
                          </a:solidFill>
                        </a:rPr>
                        <a:t>Brute Force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bg1"/>
                          </a:solidFill>
                        </a:rPr>
                        <a: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 Slow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 Poor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bg1"/>
                          </a:solidFill>
                        </a:rPr>
                        <a:t>Very small problems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503650"/>
                  </a:ext>
                </a:extLst>
              </a:tr>
              <a:tr h="1814982">
                <a:tc>
                  <a:txBody>
                    <a:bodyPr/>
                    <a:lstStyle/>
                    <a:p>
                      <a:r>
                        <a:rPr lang="en-US" dirty="0">
                          <a:solidFill>
                            <a:srgbClr val="92D050"/>
                          </a:solidFill>
                        </a:rPr>
                        <a:t>Branch and Bound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O(n²·2ⁿ)</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 Fast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bg1"/>
                          </a:solidFill>
                        </a:rPr>
                        <a:t>✅ 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bg1"/>
                          </a:solidFill>
                        </a:rPr>
                        <a:t>Medium-sized problems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0199539"/>
                  </a:ext>
                </a:extLst>
              </a:tr>
            </a:tbl>
          </a:graphicData>
        </a:graphic>
      </p:graphicFrame>
      <p:sp>
        <p:nvSpPr>
          <p:cNvPr id="5" name="TextBox 4"/>
          <p:cNvSpPr txBox="1"/>
          <p:nvPr/>
        </p:nvSpPr>
        <p:spPr>
          <a:xfrm>
            <a:off x="832104" y="6775704"/>
            <a:ext cx="7816596" cy="1200329"/>
          </a:xfrm>
          <a:prstGeom prst="rect">
            <a:avLst/>
          </a:prstGeom>
          <a:noFill/>
        </p:spPr>
        <p:txBody>
          <a:bodyPr wrap="square" rtlCol="0">
            <a:spAutoFit/>
          </a:bodyPr>
          <a:lstStyle/>
          <a:p>
            <a:r>
              <a:rPr lang="en-US" sz="2400" dirty="0" smtClean="0">
                <a:solidFill>
                  <a:schemeClr val="bg1"/>
                </a:solidFill>
              </a:rPr>
              <a:t>IN this case : Both methods provide </a:t>
            </a:r>
            <a:r>
              <a:rPr lang="en-US" sz="2400" b="1" dirty="0" smtClean="0">
                <a:solidFill>
                  <a:schemeClr val="bg1"/>
                </a:solidFill>
              </a:rPr>
              <a:t>optimal solutions</a:t>
            </a:r>
            <a:r>
              <a:rPr lang="en-US" sz="2400" dirty="0" smtClean="0">
                <a:solidFill>
                  <a:schemeClr val="bg1"/>
                </a:solidFill>
              </a:rPr>
              <a:t>, but </a:t>
            </a:r>
            <a:r>
              <a:rPr lang="en-US" sz="2400" b="1" dirty="0" smtClean="0">
                <a:solidFill>
                  <a:schemeClr val="bg1"/>
                </a:solidFill>
              </a:rPr>
              <a:t>Branch and Bound</a:t>
            </a:r>
            <a:r>
              <a:rPr lang="en-US" sz="2400" dirty="0" smtClean="0">
                <a:solidFill>
                  <a:schemeClr val="bg1"/>
                </a:solidFill>
              </a:rPr>
              <a:t> is a </a:t>
            </a:r>
            <a:r>
              <a:rPr lang="en-US" sz="2400" b="1" dirty="0" smtClean="0">
                <a:solidFill>
                  <a:schemeClr val="bg1"/>
                </a:solidFill>
              </a:rPr>
              <a:t>smarter, more scalable choice</a:t>
            </a:r>
            <a:r>
              <a:rPr lang="en-US" sz="2400" dirty="0" smtClean="0">
                <a:solidFill>
                  <a:schemeClr val="bg1"/>
                </a:solidFill>
              </a:rPr>
              <a:t> for real-world use.</a:t>
            </a:r>
            <a:endParaRPr lang="en-US" sz="2400" dirty="0">
              <a:solidFill>
                <a:schemeClr val="bg1"/>
              </a:solidFill>
            </a:endParaRPr>
          </a:p>
        </p:txBody>
      </p:sp>
    </p:spTree>
    <p:extLst>
      <p:ext uri="{BB962C8B-B14F-4D97-AF65-F5344CB8AC3E}">
        <p14:creationId xmlns:p14="http://schemas.microsoft.com/office/powerpoint/2010/main" val="2070328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6748272" y="4160520"/>
            <a:ext cx="1152144" cy="1152144"/>
          </a:xfrm>
          <a:prstGeom prst="rect">
            <a:avLst/>
          </a:prstGeom>
        </p:spPr>
      </p:pic>
      <p:pic>
        <p:nvPicPr>
          <p:cNvPr id="4" name="Image 2" descr="preencoded.png"/>
          <p:cNvPicPr>
            <a:picLocks noChangeAspect="1"/>
          </p:cNvPicPr>
          <p:nvPr/>
        </p:nvPicPr>
        <p:blipFill>
          <a:blip r:embed="rId5"/>
          <a:stretch>
            <a:fillRect/>
          </a:stretch>
        </p:blipFill>
        <p:spPr>
          <a:xfrm>
            <a:off x="11329416" y="4160520"/>
            <a:ext cx="868680" cy="1152144"/>
          </a:xfrm>
          <a:prstGeom prst="rect">
            <a:avLst/>
          </a:prstGeom>
        </p:spPr>
      </p:pic>
      <p:pic>
        <p:nvPicPr>
          <p:cNvPr id="5" name="Image 3" descr="preencoded.png"/>
          <p:cNvPicPr>
            <a:picLocks noChangeAspect="1"/>
          </p:cNvPicPr>
          <p:nvPr/>
        </p:nvPicPr>
        <p:blipFill>
          <a:blip r:embed="rId6"/>
          <a:stretch>
            <a:fillRect/>
          </a:stretch>
        </p:blipFill>
        <p:spPr>
          <a:xfrm>
            <a:off x="2441448" y="4160520"/>
            <a:ext cx="868680" cy="1152144"/>
          </a:xfrm>
          <a:prstGeom prst="rect">
            <a:avLst/>
          </a:prstGeom>
        </p:spPr>
      </p:pic>
      <p:sp>
        <p:nvSpPr>
          <p:cNvPr id="6" name="Text 0"/>
          <p:cNvSpPr/>
          <p:nvPr/>
        </p:nvSpPr>
        <p:spPr>
          <a:xfrm>
            <a:off x="832104" y="673100"/>
            <a:ext cx="12984480" cy="1411732"/>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Real World Cost </a:t>
            </a:r>
            <a:r>
              <a:rPr lang="en-US" sz="4640" dirty="0" smtClean="0">
                <a:solidFill>
                  <a:srgbClr val="FFFFFF"/>
                </a:solidFill>
                <a:latin typeface="思源黑体-思源黑体-Medium" pitchFamily="34" charset="0"/>
                <a:ea typeface="思源黑体-思源黑体-Medium" pitchFamily="34" charset="-122"/>
                <a:cs typeface="思源黑体-思源黑体-Medium" pitchFamily="34" charset="-120"/>
              </a:rPr>
              <a:t>Model</a:t>
            </a:r>
          </a:p>
          <a:p>
            <a:pPr>
              <a:lnSpc>
                <a:spcPts val="5800"/>
              </a:lnSpc>
            </a:pPr>
            <a:r>
              <a:rPr lang="en-US" sz="2000" dirty="0" smtClean="0">
                <a:solidFill>
                  <a:schemeClr val="accent2"/>
                </a:solidFill>
                <a:latin typeface="思源黑体-思源黑体-Medium" pitchFamily="34" charset="0"/>
                <a:ea typeface="思源黑体-思源黑体-Medium" pitchFamily="34" charset="-122"/>
              </a:rPr>
              <a:t>Presenter: Don Carlos John</a:t>
            </a:r>
            <a:endParaRPr lang="en-US" sz="2000" dirty="0">
              <a:solidFill>
                <a:schemeClr val="accent2"/>
              </a:solidFill>
            </a:endParaRPr>
          </a:p>
        </p:txBody>
      </p:sp>
      <p:sp>
        <p:nvSpPr>
          <p:cNvPr id="7" name="Text 1"/>
          <p:cNvSpPr/>
          <p:nvPr/>
        </p:nvSpPr>
        <p:spPr>
          <a:xfrm>
            <a:off x="832104" y="2350008"/>
            <a:ext cx="12984480" cy="1417320"/>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In the real-world application of the optimal route, a cost model can be created by factoring in fuel costs, time taken, and vehicle depreciation. For example, if we estimate fuel costs at $3 per gallon and average miles per gallon for the vehicle used, total travel costs can be calculated based on the optimal routing distances. This model helps provide a comprehensive overview of operational costs, enabling better financial forecasting and budgeting for the company.</a:t>
            </a:r>
            <a:endParaRPr lang="en-US" sz="1850" dirty="0"/>
          </a:p>
        </p:txBody>
      </p:sp>
      <p:sp>
        <p:nvSpPr>
          <p:cNvPr id="8" name="Text 2"/>
          <p:cNvSpPr/>
          <p:nvPr/>
        </p:nvSpPr>
        <p:spPr>
          <a:xfrm>
            <a:off x="960120" y="5541264"/>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Cost Factors</a:t>
            </a:r>
            <a:endParaRPr lang="en-US" sz="2320" dirty="0"/>
          </a:p>
        </p:txBody>
      </p:sp>
      <p:sp>
        <p:nvSpPr>
          <p:cNvPr id="9" name="Text 3"/>
          <p:cNvSpPr/>
          <p:nvPr/>
        </p:nvSpPr>
        <p:spPr>
          <a:xfrm>
            <a:off x="5404104" y="6053328"/>
            <a:ext cx="3831336" cy="713232"/>
          </a:xfrm>
          <a:prstGeom prst="rect">
            <a:avLst/>
          </a:prstGeom>
          <a:noFill/>
          <a:ln/>
        </p:spPr>
        <p:txBody>
          <a:bodyPr wrap="square" lIns="0" tIns="0" rIns="0" bIns="0" rtlCol="0" anchor="ctr"/>
          <a:lstStyle/>
          <a:p>
            <a:pPr marL="0" indent="0" algn="ct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Using estimated fuel costs and average mileage.</a:t>
            </a:r>
            <a:endParaRPr lang="en-US" sz="1850" dirty="0"/>
          </a:p>
        </p:txBody>
      </p:sp>
      <p:sp>
        <p:nvSpPr>
          <p:cNvPr id="10" name="Text 4"/>
          <p:cNvSpPr/>
          <p:nvPr/>
        </p:nvSpPr>
        <p:spPr>
          <a:xfrm>
            <a:off x="9848088" y="6053328"/>
            <a:ext cx="3831336" cy="713232"/>
          </a:xfrm>
          <a:prstGeom prst="rect">
            <a:avLst/>
          </a:prstGeom>
          <a:noFill/>
          <a:ln/>
        </p:spPr>
        <p:txBody>
          <a:bodyPr wrap="square" lIns="0" tIns="0" rIns="0" bIns="0" rtlCol="0" anchor="ctr"/>
          <a:lstStyle/>
          <a:p>
            <a:pPr marL="0" indent="0" algn="ct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Providing insights for operational costs and budgeting.</a:t>
            </a:r>
            <a:endParaRPr lang="en-US" sz="1850" dirty="0"/>
          </a:p>
        </p:txBody>
      </p:sp>
      <p:sp>
        <p:nvSpPr>
          <p:cNvPr id="11" name="Text 5"/>
          <p:cNvSpPr/>
          <p:nvPr/>
        </p:nvSpPr>
        <p:spPr>
          <a:xfrm>
            <a:off x="5404104" y="5541264"/>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Travel Cost Calculation</a:t>
            </a:r>
            <a:endParaRPr lang="en-US" sz="2320" dirty="0"/>
          </a:p>
        </p:txBody>
      </p:sp>
      <p:sp>
        <p:nvSpPr>
          <p:cNvPr id="12" name="Text 6"/>
          <p:cNvSpPr/>
          <p:nvPr/>
        </p:nvSpPr>
        <p:spPr>
          <a:xfrm>
            <a:off x="9848088" y="5541264"/>
            <a:ext cx="3831336" cy="374904"/>
          </a:xfrm>
          <a:prstGeom prst="rect">
            <a:avLst/>
          </a:prstGeom>
          <a:noFill/>
          <a:ln/>
        </p:spPr>
        <p:txBody>
          <a:bodyPr wrap="none" lIns="0" tIns="0" rIns="0" bIns="0" rtlCol="0" anchor="ctr"/>
          <a:lstStyle/>
          <a:p>
            <a:pPr marL="0" indent="0" algn="ct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Financial Overview</a:t>
            </a:r>
            <a:endParaRPr lang="en-US" sz="23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13157" y="0"/>
            <a:ext cx="4974336" cy="8238744"/>
          </a:xfrm>
          <a:prstGeom prst="rect">
            <a:avLst/>
          </a:prstGeom>
        </p:spPr>
      </p:pic>
      <p:sp>
        <p:nvSpPr>
          <p:cNvPr id="4" name="Text 0"/>
          <p:cNvSpPr/>
          <p:nvPr/>
        </p:nvSpPr>
        <p:spPr>
          <a:xfrm>
            <a:off x="5200650" y="647700"/>
            <a:ext cx="8615934" cy="2314575"/>
          </a:xfrm>
          <a:prstGeom prst="rect">
            <a:avLst/>
          </a:prstGeom>
          <a:noFill/>
          <a:ln/>
        </p:spPr>
        <p:txBody>
          <a:bodyPr wrap="square" lIns="0" tIns="0" rIns="0" bIns="0" rtlCol="0" anchor="ctr"/>
          <a:lstStyle/>
          <a:p>
            <a:pPr>
              <a:lnSpc>
                <a:spcPts val="8010"/>
              </a:lnSpc>
            </a:pPr>
            <a:r>
              <a:rPr lang="en-US" altLang="en-US" sz="6600" dirty="0" smtClean="0">
                <a:solidFill>
                  <a:schemeClr val="accent1"/>
                </a:solidFill>
              </a:rPr>
              <a:t>What is the Traveling Salesperson Problem (TSP)?</a:t>
            </a:r>
            <a:endParaRPr lang="en-US" sz="6410" dirty="0">
              <a:solidFill>
                <a:schemeClr val="accent1"/>
              </a:solidFill>
            </a:endParaRPr>
          </a:p>
        </p:txBody>
      </p:sp>
      <p:sp>
        <p:nvSpPr>
          <p:cNvPr id="5" name="Text 1"/>
          <p:cNvSpPr/>
          <p:nvPr/>
        </p:nvSpPr>
        <p:spPr>
          <a:xfrm>
            <a:off x="5200650" y="1799925"/>
            <a:ext cx="8010144" cy="1520792"/>
          </a:xfrm>
          <a:prstGeom prst="rect">
            <a:avLst/>
          </a:prstGeom>
          <a:noFill/>
          <a:ln/>
        </p:spPr>
        <p:txBody>
          <a:bodyPr wrap="square" lIns="0" tIns="0" rIns="0" bIns="0" rtlCol="0" anchor="ctr"/>
          <a:lstStyle/>
          <a:p>
            <a:pPr marL="0" indent="0" algn="l">
              <a:lnSpc>
                <a:spcPts val="2320"/>
              </a:lnSpc>
              <a:buNone/>
            </a:pPr>
            <a:r>
              <a:rPr lang="en-US" sz="1850" dirty="0" smtClean="0">
                <a:solidFill>
                  <a:srgbClr val="999999"/>
                </a:solidFill>
                <a:latin typeface="思源黑体-思源黑体-Medium" pitchFamily="34" charset="0"/>
                <a:ea typeface="思源黑体-思源黑体-Medium" pitchFamily="34" charset="-122"/>
              </a:rPr>
              <a:t>:</a:t>
            </a:r>
          </a:p>
          <a:p>
            <a:pPr marL="0" indent="0" algn="l">
              <a:lnSpc>
                <a:spcPts val="2320"/>
              </a:lnSpc>
              <a:buNone/>
            </a:pPr>
            <a:endParaRPr lang="en-US" sz="1850" dirty="0"/>
          </a:p>
        </p:txBody>
      </p:sp>
      <p:sp>
        <p:nvSpPr>
          <p:cNvPr id="13" name="TextBox 12"/>
          <p:cNvSpPr txBox="1"/>
          <p:nvPr/>
        </p:nvSpPr>
        <p:spPr>
          <a:xfrm>
            <a:off x="4924425" y="3908225"/>
            <a:ext cx="9630346" cy="3416320"/>
          </a:xfrm>
          <a:prstGeom prst="rect">
            <a:avLst/>
          </a:prstGeom>
          <a:noFill/>
        </p:spPr>
        <p:txBody>
          <a:bodyPr wrap="square" rtlCol="0">
            <a:spAutoFit/>
          </a:bodyPr>
          <a:lstStyle/>
          <a:p>
            <a:pPr marL="285750" indent="-285750">
              <a:buFont typeface="Arial" panose="020B0604020202020204" pitchFamily="34" charset="0"/>
              <a:buChar char="•"/>
            </a:pPr>
            <a:r>
              <a:rPr lang="en-US" altLang="en-US" dirty="0" smtClean="0">
                <a:solidFill>
                  <a:schemeClr val="bg1"/>
                </a:solidFill>
              </a:rPr>
              <a:t>Imagine you're a scientist in a </a:t>
            </a:r>
            <a:r>
              <a:rPr lang="en-US" altLang="en-US" dirty="0" smtClean="0">
                <a:solidFill>
                  <a:schemeClr val="bg1"/>
                </a:solidFill>
              </a:rPr>
              <a:t>Tea manufacturing Company and are asked to find the best optimal route for the company’s salespeople </a:t>
            </a:r>
            <a:r>
              <a:rPr lang="en-US" altLang="en-US" dirty="0" err="1" smtClean="0">
                <a:solidFill>
                  <a:schemeClr val="bg1"/>
                </a:solidFill>
              </a:rPr>
              <a:t>tp</a:t>
            </a:r>
            <a:r>
              <a:rPr lang="en-US" altLang="en-US" dirty="0" smtClean="0">
                <a:solidFill>
                  <a:schemeClr val="bg1"/>
                </a:solidFill>
              </a:rPr>
              <a:t> sell through the </a:t>
            </a:r>
            <a:r>
              <a:rPr lang="en-US" altLang="en-US" dirty="0" smtClean="0">
                <a:solidFill>
                  <a:schemeClr val="bg1"/>
                </a:solidFill>
              </a:rPr>
              <a:t>several cities. In this case </a:t>
            </a:r>
            <a:r>
              <a:rPr lang="en-US" altLang="en-US" dirty="0" err="1" smtClean="0">
                <a:solidFill>
                  <a:schemeClr val="bg1"/>
                </a:solidFill>
              </a:rPr>
              <a:t>Nyeri</a:t>
            </a:r>
            <a:r>
              <a:rPr lang="en-US" altLang="en-US" dirty="0" smtClean="0">
                <a:solidFill>
                  <a:schemeClr val="bg1"/>
                </a:solidFill>
              </a:rPr>
              <a:t>, Meru, Nandi, </a:t>
            </a:r>
            <a:r>
              <a:rPr lang="en-US" altLang="en-US" dirty="0" err="1" smtClean="0">
                <a:solidFill>
                  <a:schemeClr val="bg1"/>
                </a:solidFill>
              </a:rPr>
              <a:t>Kericho</a:t>
            </a:r>
            <a:r>
              <a:rPr lang="en-US" altLang="en-US" dirty="0" smtClean="0">
                <a:solidFill>
                  <a:schemeClr val="bg1"/>
                </a:solidFill>
              </a:rPr>
              <a:t> and </a:t>
            </a:r>
            <a:r>
              <a:rPr lang="en-US" altLang="en-US" dirty="0" err="1" smtClean="0">
                <a:solidFill>
                  <a:schemeClr val="bg1"/>
                </a:solidFill>
              </a:rPr>
              <a:t>Nakuru</a:t>
            </a:r>
            <a:r>
              <a:rPr lang="en-US" altLang="en-US" dirty="0" smtClean="0">
                <a:solidFill>
                  <a:schemeClr val="bg1"/>
                </a:solidFill>
              </a:rPr>
              <a:t>.</a:t>
            </a:r>
          </a:p>
          <a:p>
            <a:pPr marL="285750" indent="-285750">
              <a:buFont typeface="Arial" panose="020B0604020202020204" pitchFamily="34" charset="0"/>
              <a:buChar char="•"/>
            </a:pPr>
            <a:endParaRPr lang="en-US" altLang="en-US" dirty="0" smtClean="0">
              <a:solidFill>
                <a:schemeClr val="bg1"/>
              </a:solidFill>
            </a:endParaRPr>
          </a:p>
          <a:p>
            <a:pPr marL="285750" indent="-285750">
              <a:buFont typeface="Arial" panose="020B0604020202020204" pitchFamily="34" charset="0"/>
              <a:buChar char="•"/>
            </a:pPr>
            <a:r>
              <a:rPr lang="en-US" altLang="en-US" dirty="0" smtClean="0">
                <a:solidFill>
                  <a:schemeClr val="bg1"/>
                </a:solidFill>
              </a:rPr>
              <a:t>You want to start at your home city, Nairobi, and visit every other city exactly once, and then return home.</a:t>
            </a:r>
          </a:p>
          <a:p>
            <a:pPr marL="285750" indent="-285750">
              <a:buFont typeface="Arial" panose="020B0604020202020204" pitchFamily="34" charset="0"/>
              <a:buChar char="•"/>
            </a:pPr>
            <a:endParaRPr lang="en-US" altLang="en-US" dirty="0" smtClean="0">
              <a:solidFill>
                <a:schemeClr val="bg1"/>
              </a:solidFill>
            </a:endParaRPr>
          </a:p>
          <a:p>
            <a:pPr marL="285750" indent="-285750">
              <a:buFont typeface="Arial" panose="020B0604020202020204" pitchFamily="34" charset="0"/>
              <a:buChar char="•"/>
            </a:pPr>
            <a:r>
              <a:rPr lang="en-US" altLang="en-US" dirty="0" smtClean="0">
                <a:solidFill>
                  <a:schemeClr val="bg1"/>
                </a:solidFill>
              </a:rPr>
              <a:t>The Big Question: What's the shortest possible path you can take?</a:t>
            </a:r>
          </a:p>
          <a:p>
            <a:pPr marL="285750" indent="-285750">
              <a:buFont typeface="Arial" panose="020B0604020202020204" pitchFamily="34" charset="0"/>
              <a:buChar char="•"/>
            </a:pPr>
            <a:endParaRPr lang="en-US" altLang="en-US" dirty="0" smtClean="0">
              <a:solidFill>
                <a:schemeClr val="bg1"/>
              </a:solidFill>
            </a:endParaRPr>
          </a:p>
          <a:p>
            <a:pPr marL="285750" indent="-285750">
              <a:buFont typeface="Arial" panose="020B0604020202020204" pitchFamily="34" charset="0"/>
              <a:buChar char="•"/>
            </a:pPr>
            <a:r>
              <a:rPr lang="en-US" altLang="en-US" dirty="0" smtClean="0">
                <a:solidFill>
                  <a:schemeClr val="bg1"/>
                </a:solidFill>
              </a:rPr>
              <a:t>This is the Traveling Salesperson Problem (TSP)! It's a famous challenge in computer science and math.</a:t>
            </a:r>
          </a:p>
          <a:p>
            <a:pPr marL="285750" indent="-285750">
              <a:buFont typeface="Arial" panose="020B0604020202020204" pitchFamily="34" charset="0"/>
              <a:buChar char="•"/>
            </a:pPr>
            <a:endParaRPr lang="en-US" altLang="en-US" dirty="0">
              <a:solidFill>
                <a:schemeClr val="bg1"/>
              </a:solidFill>
            </a:endParaRPr>
          </a:p>
        </p:txBody>
      </p:sp>
      <p:sp>
        <p:nvSpPr>
          <p:cNvPr id="6" name="TextBox 5"/>
          <p:cNvSpPr txBox="1"/>
          <p:nvPr/>
        </p:nvSpPr>
        <p:spPr>
          <a:xfrm>
            <a:off x="5213350" y="3320717"/>
            <a:ext cx="2743251" cy="400110"/>
          </a:xfrm>
          <a:prstGeom prst="rect">
            <a:avLst/>
          </a:prstGeom>
          <a:noFill/>
        </p:spPr>
        <p:txBody>
          <a:bodyPr wrap="none" rtlCol="0">
            <a:spAutoFit/>
          </a:bodyPr>
          <a:lstStyle/>
          <a:p>
            <a:r>
              <a:rPr lang="en-US" sz="2000" dirty="0" smtClean="0">
                <a:solidFill>
                  <a:srgbClr val="92D050"/>
                </a:solidFill>
              </a:rPr>
              <a:t>Presenter: Group Leader</a:t>
            </a:r>
            <a:endParaRPr lang="en-US" sz="2000" dirty="0">
              <a:solidFill>
                <a:srgbClr val="92D050"/>
              </a:solidFill>
            </a:endParaRPr>
          </a:p>
        </p:txBody>
      </p:sp>
    </p:spTree>
    <p:extLst>
      <p:ext uri="{BB962C8B-B14F-4D97-AF65-F5344CB8AC3E}">
        <p14:creationId xmlns:p14="http://schemas.microsoft.com/office/powerpoint/2010/main" val="1722246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3" name="Rectangle 2"/>
          <p:cNvSpPr/>
          <p:nvPr/>
        </p:nvSpPr>
        <p:spPr>
          <a:xfrm>
            <a:off x="1547622" y="412516"/>
            <a:ext cx="9029700" cy="923330"/>
          </a:xfrm>
          <a:prstGeom prst="rect">
            <a:avLst/>
          </a:prstGeom>
        </p:spPr>
        <p:txBody>
          <a:bodyPr wrap="square">
            <a:spAutoFit/>
          </a:bodyPr>
          <a:lstStyle/>
          <a:p>
            <a:r>
              <a:rPr lang="en-US" sz="5400" b="1" dirty="0" smtClean="0">
                <a:solidFill>
                  <a:srgbClr val="0070C0"/>
                </a:solidFill>
              </a:rPr>
              <a:t>Example Calculation</a:t>
            </a:r>
            <a:endParaRPr lang="en-US" sz="5400" b="1" dirty="0" smtClean="0">
              <a:solidFill>
                <a:srgbClr val="0070C0"/>
              </a:solidFill>
            </a:endParaRPr>
          </a:p>
        </p:txBody>
      </p:sp>
      <p:sp>
        <p:nvSpPr>
          <p:cNvPr id="4" name="Rectangle 3"/>
          <p:cNvSpPr/>
          <p:nvPr/>
        </p:nvSpPr>
        <p:spPr>
          <a:xfrm>
            <a:off x="1547622" y="1519848"/>
            <a:ext cx="6756400" cy="2246769"/>
          </a:xfrm>
          <a:prstGeom prst="rect">
            <a:avLst/>
          </a:prstGeom>
        </p:spPr>
        <p:txBody>
          <a:bodyPr wrap="square">
            <a:spAutoFit/>
          </a:bodyPr>
          <a:lstStyle/>
          <a:p>
            <a:r>
              <a:rPr lang="en-US" sz="2800" dirty="0" smtClean="0">
                <a:solidFill>
                  <a:schemeClr val="bg1"/>
                </a:solidFill>
              </a:rPr>
              <a:t>Let’s assume the following:</a:t>
            </a:r>
          </a:p>
          <a:p>
            <a:r>
              <a:rPr lang="en-US" sz="2800" dirty="0" smtClean="0">
                <a:solidFill>
                  <a:schemeClr val="bg1"/>
                </a:solidFill>
              </a:rPr>
              <a:t>Fuel cost = </a:t>
            </a:r>
            <a:r>
              <a:rPr lang="en-US" sz="2800" b="1" dirty="0" smtClean="0">
                <a:solidFill>
                  <a:schemeClr val="bg1"/>
                </a:solidFill>
              </a:rPr>
              <a:t>KES 20 per km</a:t>
            </a:r>
            <a:endParaRPr lang="en-US" sz="2800" dirty="0" smtClean="0">
              <a:solidFill>
                <a:schemeClr val="bg1"/>
              </a:solidFill>
            </a:endParaRPr>
          </a:p>
          <a:p>
            <a:r>
              <a:rPr lang="en-US" sz="2800" dirty="0" smtClean="0">
                <a:solidFill>
                  <a:schemeClr val="bg1"/>
                </a:solidFill>
              </a:rPr>
              <a:t>Distance traveled = </a:t>
            </a:r>
            <a:r>
              <a:rPr lang="en-US" sz="2800" b="1" dirty="0" smtClean="0">
                <a:solidFill>
                  <a:schemeClr val="bg1"/>
                </a:solidFill>
              </a:rPr>
              <a:t>850 km</a:t>
            </a:r>
            <a:endParaRPr lang="en-US" sz="2800" dirty="0" smtClean="0">
              <a:solidFill>
                <a:schemeClr val="bg1"/>
              </a:solidFill>
            </a:endParaRPr>
          </a:p>
          <a:p>
            <a:r>
              <a:rPr lang="en-US" sz="2800" dirty="0" smtClean="0">
                <a:solidFill>
                  <a:schemeClr val="bg1"/>
                </a:solidFill>
              </a:rPr>
              <a:t>Driver allowance = </a:t>
            </a:r>
            <a:r>
              <a:rPr lang="en-US" sz="2800" b="1" dirty="0" smtClean="0">
                <a:solidFill>
                  <a:schemeClr val="bg1"/>
                </a:solidFill>
              </a:rPr>
              <a:t>KES 200/hour</a:t>
            </a:r>
            <a:endParaRPr lang="en-US" sz="2800" dirty="0" smtClean="0">
              <a:solidFill>
                <a:schemeClr val="bg1"/>
              </a:solidFill>
            </a:endParaRPr>
          </a:p>
          <a:p>
            <a:r>
              <a:rPr lang="en-US" sz="2800" dirty="0" smtClean="0">
                <a:solidFill>
                  <a:schemeClr val="bg1"/>
                </a:solidFill>
              </a:rPr>
              <a:t>Travel time = </a:t>
            </a:r>
            <a:r>
              <a:rPr lang="en-US" sz="2800" b="1" dirty="0" smtClean="0">
                <a:solidFill>
                  <a:schemeClr val="bg1"/>
                </a:solidFill>
              </a:rPr>
              <a:t>18 hour</a:t>
            </a:r>
            <a:endParaRPr lang="en-US" sz="2800" dirty="0">
              <a:solidFill>
                <a:schemeClr val="bg1"/>
              </a:solidFill>
            </a:endParaRPr>
          </a:p>
        </p:txBody>
      </p:sp>
      <p:sp>
        <p:nvSpPr>
          <p:cNvPr id="16" name="Rectangle 15"/>
          <p:cNvSpPr/>
          <p:nvPr/>
        </p:nvSpPr>
        <p:spPr>
          <a:xfrm>
            <a:off x="1457198" y="4271802"/>
            <a:ext cx="7912100" cy="1569660"/>
          </a:xfrm>
          <a:prstGeom prst="rect">
            <a:avLst/>
          </a:prstGeom>
        </p:spPr>
        <p:txBody>
          <a:bodyPr wrap="square">
            <a:spAutoFit/>
          </a:bodyPr>
          <a:lstStyle/>
          <a:p>
            <a:r>
              <a:rPr lang="en-US" sz="2400" b="1" dirty="0" smtClean="0">
                <a:solidFill>
                  <a:schemeClr val="bg1"/>
                </a:solidFill>
              </a:rPr>
              <a:t>Fuel:     850 km × 20     = KES 17,000  </a:t>
            </a:r>
          </a:p>
          <a:p>
            <a:r>
              <a:rPr lang="en-US" sz="2400" b="1" dirty="0" smtClean="0">
                <a:solidFill>
                  <a:schemeClr val="bg1"/>
                </a:solidFill>
              </a:rPr>
              <a:t>Driver:   18 </a:t>
            </a:r>
            <a:r>
              <a:rPr lang="en-US" sz="2400" b="1" dirty="0" err="1" smtClean="0">
                <a:solidFill>
                  <a:schemeClr val="bg1"/>
                </a:solidFill>
              </a:rPr>
              <a:t>hr</a:t>
            </a:r>
            <a:r>
              <a:rPr lang="en-US" sz="2400" b="1" dirty="0" smtClean="0">
                <a:solidFill>
                  <a:schemeClr val="bg1"/>
                </a:solidFill>
              </a:rPr>
              <a:t> × 200     = KES 3,600  </a:t>
            </a:r>
          </a:p>
          <a:p>
            <a:r>
              <a:rPr lang="en-US" sz="2400" b="1" dirty="0" smtClean="0">
                <a:solidFill>
                  <a:schemeClr val="bg1"/>
                </a:solidFill>
              </a:rPr>
              <a:t>Maintain: 850 km × 5      = KES 4,250  </a:t>
            </a:r>
          </a:p>
          <a:p>
            <a:r>
              <a:rPr lang="en-US" sz="2400" b="1" dirty="0" smtClean="0">
                <a:solidFill>
                  <a:schemeClr val="bg1"/>
                </a:solidFill>
              </a:rPr>
              <a:t>Total Cost:               = KES 24,850</a:t>
            </a:r>
            <a:endParaRPr lang="en-US" sz="2400" b="1" dirty="0">
              <a:solidFill>
                <a:schemeClr val="bg1"/>
              </a:solidFill>
            </a:endParaRPr>
          </a:p>
        </p:txBody>
      </p:sp>
      <p:sp>
        <p:nvSpPr>
          <p:cNvPr id="17" name="Rectangle 16"/>
          <p:cNvSpPr/>
          <p:nvPr/>
        </p:nvSpPr>
        <p:spPr>
          <a:xfrm>
            <a:off x="1358900" y="6397838"/>
            <a:ext cx="7620000" cy="1384995"/>
          </a:xfrm>
          <a:prstGeom prst="rect">
            <a:avLst/>
          </a:prstGeom>
        </p:spPr>
        <p:txBody>
          <a:bodyPr wrap="square">
            <a:spAutoFit/>
          </a:bodyPr>
          <a:lstStyle/>
          <a:p>
            <a:pPr marL="457200" indent="-457200">
              <a:buFont typeface="Wingdings" panose="05000000000000000000" pitchFamily="2" charset="2"/>
              <a:buChar char="ü"/>
            </a:pPr>
            <a:r>
              <a:rPr lang="en-US" sz="2800" dirty="0" smtClean="0">
                <a:solidFill>
                  <a:schemeClr val="bg1"/>
                </a:solidFill>
              </a:rPr>
              <a:t>Optimizing the route isn’t just about saving distance—it's about saving real money and time.</a:t>
            </a:r>
            <a:endParaRPr lang="en-US" sz="2800" dirty="0">
              <a:solidFill>
                <a:schemeClr val="bg1"/>
              </a:solidFill>
            </a:endParaRPr>
          </a:p>
        </p:txBody>
      </p:sp>
    </p:spTree>
    <p:extLst>
      <p:ext uri="{BB962C8B-B14F-4D97-AF65-F5344CB8AC3E}">
        <p14:creationId xmlns:p14="http://schemas.microsoft.com/office/powerpoint/2010/main" val="853721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71576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71576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715768"/>
            <a:ext cx="4544568" cy="4544568"/>
          </a:xfrm>
          <a:prstGeom prst="rect">
            <a:avLst/>
          </a:prstGeom>
        </p:spPr>
      </p:pic>
      <p:sp>
        <p:nvSpPr>
          <p:cNvPr id="6" name="Text 0"/>
          <p:cNvSpPr/>
          <p:nvPr/>
        </p:nvSpPr>
        <p:spPr>
          <a:xfrm>
            <a:off x="832104" y="393192"/>
            <a:ext cx="12984480" cy="2066544"/>
          </a:xfrm>
          <a:prstGeom prst="rect">
            <a:avLst/>
          </a:prstGeom>
          <a:noFill/>
          <a:ln/>
        </p:spPr>
        <p:txBody>
          <a:bodyPr wrap="squar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Conclusion and Recommendations for Route </a:t>
            </a:r>
            <a:r>
              <a:rPr lang="en-US" sz="4640" dirty="0" smtClean="0">
                <a:solidFill>
                  <a:srgbClr val="FFFFFF"/>
                </a:solidFill>
                <a:latin typeface="思源黑体-思源黑体-Medium" pitchFamily="34" charset="0"/>
                <a:ea typeface="思源黑体-思源黑体-Medium" pitchFamily="34" charset="-122"/>
                <a:cs typeface="思源黑体-思源黑体-Medium" pitchFamily="34" charset="-120"/>
              </a:rPr>
              <a:t>Optimization</a:t>
            </a:r>
          </a:p>
          <a:p>
            <a:pPr marL="0" indent="0" algn="l">
              <a:lnSpc>
                <a:spcPts val="5800"/>
              </a:lnSpc>
              <a:buNone/>
            </a:pPr>
            <a:r>
              <a:rPr lang="en-US" sz="2400" dirty="0" smtClean="0">
                <a:solidFill>
                  <a:srgbClr val="92D050"/>
                </a:solidFill>
                <a:latin typeface="思源黑体-思源黑体-Medium" pitchFamily="34" charset="0"/>
                <a:ea typeface="思源黑体-思源黑体-Medium" pitchFamily="34" charset="-122"/>
              </a:rPr>
              <a:t>Presenter: </a:t>
            </a:r>
            <a:r>
              <a:rPr lang="en-US" sz="2400" dirty="0" err="1" smtClean="0">
                <a:solidFill>
                  <a:srgbClr val="92D050"/>
                </a:solidFill>
                <a:latin typeface="思源黑体-思源黑体-Medium" pitchFamily="34" charset="0"/>
                <a:ea typeface="思源黑体-思源黑体-Medium" pitchFamily="34" charset="-122"/>
              </a:rPr>
              <a:t>Valary</a:t>
            </a:r>
            <a:r>
              <a:rPr lang="en-US" sz="2400" dirty="0" smtClean="0">
                <a:solidFill>
                  <a:srgbClr val="92D050"/>
                </a:solidFill>
                <a:latin typeface="思源黑体-思源黑体-Medium" pitchFamily="34" charset="0"/>
                <a:ea typeface="思源黑体-思源黑体-Medium" pitchFamily="34" charset="-122"/>
              </a:rPr>
              <a:t> </a:t>
            </a:r>
            <a:r>
              <a:rPr lang="en-US" sz="2400" dirty="0" err="1" smtClean="0">
                <a:solidFill>
                  <a:srgbClr val="92D050"/>
                </a:solidFill>
                <a:latin typeface="思源黑体-思源黑体-Medium" pitchFamily="34" charset="0"/>
                <a:ea typeface="思源黑体-思源黑体-Medium" pitchFamily="34" charset="-122"/>
              </a:rPr>
              <a:t>Cherono</a:t>
            </a:r>
            <a:endParaRPr lang="en-US" sz="2400" dirty="0">
              <a:solidFill>
                <a:srgbClr val="92D050"/>
              </a:solidFill>
            </a:endParaRPr>
          </a:p>
        </p:txBody>
      </p:sp>
      <p:sp>
        <p:nvSpPr>
          <p:cNvPr id="7" name="Text 1"/>
          <p:cNvSpPr/>
          <p:nvPr/>
        </p:nvSpPr>
        <p:spPr>
          <a:xfrm>
            <a:off x="9710928" y="3099816"/>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Invest in Routing Software</a:t>
            </a:r>
            <a:endParaRPr lang="en-US" sz="2320" dirty="0"/>
          </a:p>
        </p:txBody>
      </p:sp>
      <p:sp>
        <p:nvSpPr>
          <p:cNvPr id="8" name="Text 2"/>
          <p:cNvSpPr/>
          <p:nvPr/>
        </p:nvSpPr>
        <p:spPr>
          <a:xfrm>
            <a:off x="9710928" y="3730752"/>
            <a:ext cx="3986784" cy="713232"/>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Utilize advanced algorithms for improvement.</a:t>
            </a:r>
            <a:endParaRPr lang="en-US" sz="1850" dirty="0"/>
          </a:p>
        </p:txBody>
      </p:sp>
      <p:sp>
        <p:nvSpPr>
          <p:cNvPr id="9" name="Text 3"/>
          <p:cNvSpPr/>
          <p:nvPr/>
        </p:nvSpPr>
        <p:spPr>
          <a:xfrm>
            <a:off x="9710928" y="6181344"/>
            <a:ext cx="3986784" cy="713232"/>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Adapt to changes in business dynamics.</a:t>
            </a:r>
            <a:endParaRPr lang="en-US" sz="1850" dirty="0"/>
          </a:p>
        </p:txBody>
      </p:sp>
      <p:sp>
        <p:nvSpPr>
          <p:cNvPr id="10" name="Text 4"/>
          <p:cNvSpPr/>
          <p:nvPr/>
        </p:nvSpPr>
        <p:spPr>
          <a:xfrm>
            <a:off x="9710928" y="5541264"/>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Regular Route Reviews</a:t>
            </a:r>
            <a:endParaRPr lang="en-US" sz="2320" dirty="0"/>
          </a:p>
        </p:txBody>
      </p:sp>
      <p:sp>
        <p:nvSpPr>
          <p:cNvPr id="11" name="Text 5"/>
          <p:cNvSpPr/>
          <p:nvPr/>
        </p:nvSpPr>
        <p:spPr>
          <a:xfrm>
            <a:off x="950976" y="4315968"/>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Adopt Branch and Bound</a:t>
            </a:r>
            <a:endParaRPr lang="en-US" sz="2320" dirty="0"/>
          </a:p>
        </p:txBody>
      </p:sp>
      <p:sp>
        <p:nvSpPr>
          <p:cNvPr id="12" name="Text 6"/>
          <p:cNvSpPr/>
          <p:nvPr/>
        </p:nvSpPr>
        <p:spPr>
          <a:xfrm>
            <a:off x="950976" y="4956048"/>
            <a:ext cx="3511296" cy="713232"/>
          </a:xfrm>
          <a:prstGeom prst="rect">
            <a:avLst/>
          </a:prstGeom>
          <a:noFill/>
          <a:ln/>
        </p:spPr>
        <p:txBody>
          <a:bodyPr wrap="square" lIns="0" tIns="0" rIns="0" bIns="0" rtlCol="0" anchor="ctr"/>
          <a:lstStyle/>
          <a:p>
            <a:pPr marL="0" indent="0" algn="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Efficient handling of route complexities.</a:t>
            </a:r>
            <a:endParaRPr lang="en-US" sz="1850" dirty="0"/>
          </a:p>
        </p:txBody>
      </p:sp>
      <p:sp>
        <p:nvSpPr>
          <p:cNvPr id="13" name="Text 7"/>
          <p:cNvSpPr/>
          <p:nvPr/>
        </p:nvSpPr>
        <p:spPr>
          <a:xfrm>
            <a:off x="8257032" y="355701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4" name="Text 8"/>
          <p:cNvSpPr/>
          <p:nvPr/>
        </p:nvSpPr>
        <p:spPr>
          <a:xfrm>
            <a:off x="7781544" y="6263640"/>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5" name="Text 9"/>
          <p:cNvSpPr/>
          <p:nvPr/>
        </p:nvSpPr>
        <p:spPr>
          <a:xfrm>
            <a:off x="5669280" y="449884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pic>
        <p:nvPicPr>
          <p:cNvPr id="6" name="Image 4" descr="preencoded.png"/>
          <p:cNvPicPr>
            <a:picLocks noChangeAspect="1"/>
          </p:cNvPicPr>
          <p:nvPr/>
        </p:nvPicPr>
        <p:blipFill>
          <a:blip r:embed="rId7"/>
          <a:stretch>
            <a:fillRect/>
          </a:stretch>
        </p:blipFill>
        <p:spPr>
          <a:xfrm>
            <a:off x="7827264" y="2139696"/>
            <a:ext cx="1188720" cy="1188720"/>
          </a:xfrm>
          <a:prstGeom prst="rect">
            <a:avLst/>
          </a:prstGeom>
        </p:spPr>
      </p:pic>
      <p:pic>
        <p:nvPicPr>
          <p:cNvPr id="7" name="Image 5" descr="preencoded.png"/>
          <p:cNvPicPr>
            <a:picLocks noChangeAspect="1"/>
          </p:cNvPicPr>
          <p:nvPr/>
        </p:nvPicPr>
        <p:blipFill>
          <a:blip r:embed="rId7"/>
          <a:stretch>
            <a:fillRect/>
          </a:stretch>
        </p:blipFill>
        <p:spPr>
          <a:xfrm>
            <a:off x="7827264" y="5925312"/>
            <a:ext cx="1188720" cy="1188720"/>
          </a:xfrm>
          <a:prstGeom prst="rect">
            <a:avLst/>
          </a:prstGeom>
        </p:spPr>
      </p:pic>
      <p:pic>
        <p:nvPicPr>
          <p:cNvPr id="8" name="Image 6" descr="preencoded.png"/>
          <p:cNvPicPr>
            <a:picLocks noChangeAspect="1"/>
          </p:cNvPicPr>
          <p:nvPr/>
        </p:nvPicPr>
        <p:blipFill>
          <a:blip r:embed="rId7"/>
          <a:stretch>
            <a:fillRect/>
          </a:stretch>
        </p:blipFill>
        <p:spPr>
          <a:xfrm>
            <a:off x="4544568" y="4032504"/>
            <a:ext cx="1188720" cy="1188720"/>
          </a:xfrm>
          <a:prstGeom prst="rect">
            <a:avLst/>
          </a:prstGeom>
        </p:spPr>
      </p:pic>
      <p:sp>
        <p:nvSpPr>
          <p:cNvPr id="9" name="Text 0"/>
          <p:cNvSpPr/>
          <p:nvPr/>
        </p:nvSpPr>
        <p:spPr>
          <a:xfrm>
            <a:off x="950976" y="3950208"/>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Strategic Route Planning</a:t>
            </a:r>
            <a:endParaRPr lang="en-US" sz="2320" dirty="0"/>
          </a:p>
        </p:txBody>
      </p:sp>
      <p:sp>
        <p:nvSpPr>
          <p:cNvPr id="10" name="Text 1"/>
          <p:cNvSpPr/>
          <p:nvPr/>
        </p:nvSpPr>
        <p:spPr>
          <a:xfrm>
            <a:off x="950976" y="4581144"/>
            <a:ext cx="3511296" cy="713232"/>
          </a:xfrm>
          <a:prstGeom prst="rect">
            <a:avLst/>
          </a:prstGeom>
          <a:noFill/>
          <a:ln/>
        </p:spPr>
        <p:txBody>
          <a:bodyPr wrap="square" lIns="0" tIns="0" rIns="0" bIns="0" rtlCol="0" anchor="ctr"/>
          <a:lstStyle/>
          <a:p>
            <a:pPr marL="0" indent="0" algn="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Enhances operational efficiency.</a:t>
            </a:r>
            <a:endParaRPr lang="en-US" sz="1850" dirty="0"/>
          </a:p>
        </p:txBody>
      </p:sp>
      <p:sp>
        <p:nvSpPr>
          <p:cNvPr id="11" name="Text 2"/>
          <p:cNvSpPr/>
          <p:nvPr/>
        </p:nvSpPr>
        <p:spPr>
          <a:xfrm>
            <a:off x="9710928" y="5806440"/>
            <a:ext cx="3986784" cy="713232"/>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Adapt sales strategies to market changes.</a:t>
            </a:r>
            <a:endParaRPr lang="en-US" sz="1850" dirty="0"/>
          </a:p>
        </p:txBody>
      </p:sp>
      <p:sp>
        <p:nvSpPr>
          <p:cNvPr id="12" name="Text 3"/>
          <p:cNvSpPr/>
          <p:nvPr/>
        </p:nvSpPr>
        <p:spPr>
          <a:xfrm>
            <a:off x="9710928" y="2724912"/>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Advanced Algorithms</a:t>
            </a:r>
            <a:endParaRPr lang="en-US" sz="2320" dirty="0"/>
          </a:p>
        </p:txBody>
      </p:sp>
      <p:sp>
        <p:nvSpPr>
          <p:cNvPr id="13" name="Text 4"/>
          <p:cNvSpPr/>
          <p:nvPr/>
        </p:nvSpPr>
        <p:spPr>
          <a:xfrm>
            <a:off x="832104" y="1344168"/>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Lessons Learned from TSP Analysis</a:t>
            </a:r>
            <a:endParaRPr lang="en-US" sz="4640" dirty="0"/>
          </a:p>
        </p:txBody>
      </p:sp>
      <p:sp>
        <p:nvSpPr>
          <p:cNvPr id="14" name="Text 5"/>
          <p:cNvSpPr/>
          <p:nvPr/>
        </p:nvSpPr>
        <p:spPr>
          <a:xfrm>
            <a:off x="9710928" y="5175504"/>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Continuous Evaluation</a:t>
            </a:r>
            <a:endParaRPr lang="en-US" sz="2320" dirty="0"/>
          </a:p>
        </p:txBody>
      </p:sp>
      <p:sp>
        <p:nvSpPr>
          <p:cNvPr id="15" name="Text 6"/>
          <p:cNvSpPr/>
          <p:nvPr/>
        </p:nvSpPr>
        <p:spPr>
          <a:xfrm>
            <a:off x="9710928" y="3364992"/>
            <a:ext cx="3986784" cy="713232"/>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Drive significant benefits in decision-making.</a:t>
            </a:r>
            <a:endParaRPr lang="en-US" sz="1850" dirty="0"/>
          </a:p>
        </p:txBody>
      </p:sp>
      <p:sp>
        <p:nvSpPr>
          <p:cNvPr id="16" name="Text 7"/>
          <p:cNvSpPr/>
          <p:nvPr/>
        </p:nvSpPr>
        <p:spPr>
          <a:xfrm>
            <a:off x="8330184" y="2514600"/>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7" name="Text 8"/>
          <p:cNvSpPr/>
          <p:nvPr/>
        </p:nvSpPr>
        <p:spPr>
          <a:xfrm>
            <a:off x="8330184" y="6300216"/>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8" name="Text 9"/>
          <p:cNvSpPr/>
          <p:nvPr/>
        </p:nvSpPr>
        <p:spPr>
          <a:xfrm>
            <a:off x="5047488"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1078992" y="4672584"/>
            <a:ext cx="750722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5" name="Text 1"/>
          <p:cNvSpPr/>
          <p:nvPr/>
        </p:nvSpPr>
        <p:spPr>
          <a:xfrm>
            <a:off x="1600200" y="274828"/>
            <a:ext cx="9312148" cy="1481328"/>
          </a:xfrm>
          <a:prstGeom prst="rect">
            <a:avLst/>
          </a:prstGeom>
          <a:noFill/>
          <a:ln/>
        </p:spPr>
        <p:txBody>
          <a:bodyPr wrap="square" lIns="0" tIns="0" rIns="0" bIns="0" rtlCol="0" anchor="ctr"/>
          <a:lstStyle/>
          <a:p>
            <a:pPr marL="0" indent="0" algn="l">
              <a:lnSpc>
                <a:spcPts val="5800"/>
              </a:lnSpc>
              <a:buNone/>
            </a:pPr>
            <a:r>
              <a:rPr lang="en-US" sz="5400" dirty="0" smtClean="0">
                <a:solidFill>
                  <a:srgbClr val="FFFFFF"/>
                </a:solidFill>
                <a:latin typeface="思源黑体-思源黑体-Medium" pitchFamily="34" charset="0"/>
                <a:ea typeface="思源黑体-思源黑体-Medium" pitchFamily="34" charset="-122"/>
                <a:cs typeface="思源黑体-思源黑体-Medium" pitchFamily="34" charset="-120"/>
              </a:rPr>
              <a:t>Q &amp;A:</a:t>
            </a:r>
            <a:endParaRPr lang="en-US" sz="5400" dirty="0"/>
          </a:p>
        </p:txBody>
      </p:sp>
      <p:sp>
        <p:nvSpPr>
          <p:cNvPr id="6" name="Text 2"/>
          <p:cNvSpPr/>
          <p:nvPr/>
        </p:nvSpPr>
        <p:spPr>
          <a:xfrm>
            <a:off x="1078992" y="5312664"/>
            <a:ext cx="750722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7" name="Text 3"/>
          <p:cNvSpPr/>
          <p:nvPr/>
        </p:nvSpPr>
        <p:spPr>
          <a:xfrm>
            <a:off x="1078992" y="4041648"/>
            <a:ext cx="750722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8" name="Rectangle 1"/>
          <p:cNvSpPr>
            <a:spLocks noChangeArrowheads="1"/>
          </p:cNvSpPr>
          <p:nvPr/>
        </p:nvSpPr>
        <p:spPr bwMode="auto">
          <a:xfrm>
            <a:off x="317500" y="3850251"/>
            <a:ext cx="143129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177800" y="1610835"/>
            <a:ext cx="9359900" cy="1431161"/>
          </a:xfrm>
          <a:prstGeom prst="rect">
            <a:avLst/>
          </a:prstGeom>
        </p:spPr>
        <p:txBody>
          <a:bodyPr wrap="square">
            <a:spAutoFit/>
          </a:bodyPr>
          <a:lstStyle/>
          <a:p>
            <a:pPr lvl="0" eaLnBrk="0" fontAlgn="base" hangingPunct="0">
              <a:spcBef>
                <a:spcPct val="0"/>
              </a:spcBef>
              <a:spcAft>
                <a:spcPct val="0"/>
              </a:spcAft>
            </a:pPr>
            <a:r>
              <a:rPr lang="en-US" altLang="en-US" b="1" dirty="0" smtClean="0">
                <a:solidFill>
                  <a:schemeClr val="bg1"/>
                </a:solidFill>
                <a:latin typeface="Arial" panose="020B0604020202020204" pitchFamily="34" charset="0"/>
              </a:rPr>
              <a:t>Q1. Why </a:t>
            </a:r>
            <a:r>
              <a:rPr lang="en-US" altLang="en-US" b="1" dirty="0">
                <a:solidFill>
                  <a:schemeClr val="bg1"/>
                </a:solidFill>
                <a:latin typeface="Arial" panose="020B0604020202020204" pitchFamily="34" charset="0"/>
              </a:rPr>
              <a:t>did you use Brute Force and Branch and Bound?</a:t>
            </a:r>
          </a:p>
          <a:p>
            <a:pPr lvl="0" eaLnBrk="0" fontAlgn="base" hangingPunct="0">
              <a:spcBef>
                <a:spcPct val="0"/>
              </a:spcBef>
              <a:spcAft>
                <a:spcPct val="0"/>
              </a:spcAft>
            </a:pPr>
            <a:r>
              <a:rPr lang="en-US" altLang="en-US" sz="900" dirty="0" smtClean="0">
                <a:solidFill>
                  <a:prstClr val="black"/>
                </a:solidFill>
                <a:latin typeface="Arial" panose="020B0604020202020204" pitchFamily="34" charset="0"/>
              </a:rPr>
              <a:t>✅ </a:t>
            </a:r>
            <a:r>
              <a:rPr lang="en-US" altLang="en-US" sz="1700" b="1" dirty="0">
                <a:solidFill>
                  <a:schemeClr val="bg1"/>
                </a:solidFill>
                <a:latin typeface="Arial" panose="020B0604020202020204" pitchFamily="34" charset="0"/>
              </a:rPr>
              <a:t>A:</a:t>
            </a:r>
            <a:r>
              <a:rPr lang="en-US" altLang="en-US" sz="1700" dirty="0">
                <a:solidFill>
                  <a:schemeClr val="bg1"/>
                </a:solidFill>
                <a:latin typeface="Arial" panose="020B0604020202020204" pitchFamily="34" charset="0"/>
              </a:rPr>
              <a:t> Brute Force gives us a full solution space and a guaranteed optimal path — it's best for accuracy but not scalable</a:t>
            </a:r>
            <a:r>
              <a:rPr lang="en-US" altLang="en-US" sz="1700" dirty="0" smtClean="0">
                <a:solidFill>
                  <a:schemeClr val="bg1"/>
                </a:solidFill>
                <a:latin typeface="Arial" panose="020B0604020202020204" pitchFamily="34" charset="0"/>
              </a:rPr>
              <a:t>.</a:t>
            </a:r>
          </a:p>
          <a:p>
            <a:pPr lvl="0" eaLnBrk="0" fontAlgn="base" hangingPunct="0">
              <a:spcBef>
                <a:spcPct val="0"/>
              </a:spcBef>
              <a:spcAft>
                <a:spcPct val="0"/>
              </a:spcAft>
            </a:pPr>
            <a:r>
              <a:rPr lang="en-US" altLang="en-US" sz="1700" dirty="0" smtClean="0">
                <a:solidFill>
                  <a:schemeClr val="bg1"/>
                </a:solidFill>
                <a:latin typeface="Arial" panose="020B0604020202020204" pitchFamily="34" charset="0"/>
              </a:rPr>
              <a:t>Branch </a:t>
            </a:r>
            <a:r>
              <a:rPr lang="en-US" altLang="en-US" sz="1700" dirty="0">
                <a:solidFill>
                  <a:schemeClr val="bg1"/>
                </a:solidFill>
                <a:latin typeface="Arial" panose="020B0604020202020204" pitchFamily="34" charset="0"/>
              </a:rPr>
              <a:t>and Bound</a:t>
            </a:r>
            <a:r>
              <a:rPr lang="en-US" altLang="en-US" sz="1700" b="1" dirty="0">
                <a:solidFill>
                  <a:schemeClr val="bg1"/>
                </a:solidFill>
                <a:latin typeface="Arial" panose="020B0604020202020204" pitchFamily="34" charset="0"/>
              </a:rPr>
              <a:t>: W</a:t>
            </a:r>
            <a:r>
              <a:rPr lang="en-US" altLang="en-US" sz="1700" dirty="0">
                <a:solidFill>
                  <a:schemeClr val="bg1"/>
                </a:solidFill>
                <a:latin typeface="Arial" panose="020B0604020202020204" pitchFamily="34" charset="0"/>
              </a:rPr>
              <a:t> offers a more efficient search, using bounds to skip unnecessary paths — it's a good tradeoff between accuracy and performance</a:t>
            </a:r>
            <a:r>
              <a:rPr lang="en-US" altLang="en-US" dirty="0">
                <a:solidFill>
                  <a:schemeClr val="bg1"/>
                </a:solidFill>
                <a:latin typeface="Arial" panose="020B0604020202020204" pitchFamily="34" charset="0"/>
              </a:rPr>
              <a:t>.</a:t>
            </a:r>
          </a:p>
        </p:txBody>
      </p:sp>
      <p:sp>
        <p:nvSpPr>
          <p:cNvPr id="10" name="Rectangle 9"/>
          <p:cNvSpPr/>
          <p:nvPr/>
        </p:nvSpPr>
        <p:spPr>
          <a:xfrm>
            <a:off x="317500" y="3628930"/>
            <a:ext cx="8902700" cy="1231106"/>
          </a:xfrm>
          <a:prstGeom prst="rect">
            <a:avLst/>
          </a:prstGeom>
        </p:spPr>
        <p:txBody>
          <a:bodyPr wrap="square">
            <a:spAutoFit/>
          </a:bodyPr>
          <a:lstStyle/>
          <a:p>
            <a:r>
              <a:rPr lang="en-US" dirty="0" smtClean="0">
                <a:solidFill>
                  <a:schemeClr val="bg1"/>
                </a:solidFill>
              </a:rPr>
              <a:t>Q2</a:t>
            </a:r>
            <a:r>
              <a:rPr lang="en-US" sz="2000" b="1" dirty="0" smtClean="0">
                <a:solidFill>
                  <a:schemeClr val="bg1"/>
                </a:solidFill>
              </a:rPr>
              <a:t>. What was the most challenging part of this project?</a:t>
            </a:r>
          </a:p>
          <a:p>
            <a:r>
              <a:rPr lang="en-US" dirty="0" smtClean="0">
                <a:solidFill>
                  <a:schemeClr val="bg1"/>
                </a:solidFill>
              </a:rPr>
              <a:t>A: Visualizing and simulating real-world data in a simple Python environment while keeping the logic understandable for everyone. We also had to balance technical accuracy with presentation clarity.</a:t>
            </a:r>
            <a:endParaRPr lang="en-US" dirty="0">
              <a:solidFill>
                <a:schemeClr val="bg1"/>
              </a:solidFill>
            </a:endParaRPr>
          </a:p>
        </p:txBody>
      </p:sp>
      <p:sp>
        <p:nvSpPr>
          <p:cNvPr id="11" name="Rectangle 10"/>
          <p:cNvSpPr/>
          <p:nvPr/>
        </p:nvSpPr>
        <p:spPr>
          <a:xfrm>
            <a:off x="317500" y="5272754"/>
            <a:ext cx="7315200" cy="1231106"/>
          </a:xfrm>
          <a:prstGeom prst="rect">
            <a:avLst/>
          </a:prstGeom>
        </p:spPr>
        <p:txBody>
          <a:bodyPr>
            <a:spAutoFit/>
          </a:bodyPr>
          <a:lstStyle/>
          <a:p>
            <a:r>
              <a:rPr lang="en-US" dirty="0" smtClean="0">
                <a:solidFill>
                  <a:schemeClr val="bg1"/>
                </a:solidFill>
              </a:rPr>
              <a:t> </a:t>
            </a:r>
            <a:r>
              <a:rPr lang="en-US" sz="2000" b="1" dirty="0" smtClean="0">
                <a:solidFill>
                  <a:schemeClr val="bg1"/>
                </a:solidFill>
              </a:rPr>
              <a:t>Q3.What would you do if you had 20 towns instead of 5?</a:t>
            </a:r>
          </a:p>
          <a:p>
            <a:r>
              <a:rPr lang="en-US" dirty="0" smtClean="0">
                <a:solidFill>
                  <a:schemeClr val="bg1"/>
                </a:solidFill>
              </a:rPr>
              <a:t> A: Brute Force would be too slow. We would shift to smarter heuristics like Ant Colony Optimization, Genetic Algorithms, or use Google OR-Tools to handle large-scale routing efficiently.</a:t>
            </a:r>
            <a:endParaRPr lang="en-US" dirty="0">
              <a:solidFill>
                <a:schemeClr val="bg1"/>
              </a:solidFill>
            </a:endParaRPr>
          </a:p>
        </p:txBody>
      </p:sp>
      <p:sp>
        <p:nvSpPr>
          <p:cNvPr id="12" name="TextBox 11"/>
          <p:cNvSpPr txBox="1"/>
          <p:nvPr/>
        </p:nvSpPr>
        <p:spPr>
          <a:xfrm>
            <a:off x="2578100" y="7310953"/>
            <a:ext cx="5143500" cy="707886"/>
          </a:xfrm>
          <a:prstGeom prst="rect">
            <a:avLst/>
          </a:prstGeom>
          <a:noFill/>
        </p:spPr>
        <p:txBody>
          <a:bodyPr wrap="square" rtlCol="0">
            <a:spAutoFit/>
          </a:bodyPr>
          <a:lstStyle/>
          <a:p>
            <a:r>
              <a:rPr lang="en-US" sz="4000" dirty="0" smtClean="0">
                <a:solidFill>
                  <a:srgbClr val="92D050"/>
                </a:solidFill>
              </a:rPr>
              <a:t>THANK YOU.</a:t>
            </a:r>
            <a:endParaRPr lang="en-US" sz="4000" dirty="0">
              <a:solidFill>
                <a:srgbClr val="92D05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3" name="Rectangle 2"/>
          <p:cNvSpPr/>
          <p:nvPr/>
        </p:nvSpPr>
        <p:spPr>
          <a:xfrm>
            <a:off x="1547622" y="412516"/>
            <a:ext cx="9029700" cy="1046440"/>
          </a:xfrm>
          <a:prstGeom prst="rect">
            <a:avLst/>
          </a:prstGeom>
        </p:spPr>
        <p:txBody>
          <a:bodyPr wrap="square">
            <a:spAutoFit/>
          </a:bodyPr>
          <a:lstStyle/>
          <a:p>
            <a:r>
              <a:rPr lang="en-US" altLang="en-US" sz="4400" dirty="0" smtClean="0">
                <a:solidFill>
                  <a:schemeClr val="bg1"/>
                </a:solidFill>
              </a:rPr>
              <a:t>Why is TSP Important?</a:t>
            </a:r>
            <a:r>
              <a:rPr lang="en-US" altLang="en-US" dirty="0" smtClean="0">
                <a:solidFill>
                  <a:srgbClr val="0070C0"/>
                </a:solidFill>
              </a:rPr>
              <a:t/>
            </a:r>
            <a:br>
              <a:rPr lang="en-US" altLang="en-US" dirty="0" smtClean="0">
                <a:solidFill>
                  <a:srgbClr val="0070C0"/>
                </a:solidFill>
              </a:rPr>
            </a:br>
            <a:endParaRPr lang="en-US" dirty="0">
              <a:solidFill>
                <a:srgbClr val="0070C0"/>
              </a:solidFill>
            </a:endParaRPr>
          </a:p>
        </p:txBody>
      </p:sp>
      <p:sp>
        <p:nvSpPr>
          <p:cNvPr id="4" name="Rectangle 3"/>
          <p:cNvSpPr/>
          <p:nvPr/>
        </p:nvSpPr>
        <p:spPr>
          <a:xfrm>
            <a:off x="1433576" y="2390626"/>
            <a:ext cx="11977624" cy="3576364"/>
          </a:xfrm>
          <a:prstGeom prst="rect">
            <a:avLst/>
          </a:prstGeom>
        </p:spPr>
        <p:txBody>
          <a:bodyPr wrap="square">
            <a:spAutoFit/>
          </a:bodyPr>
          <a:lstStyle/>
          <a:p>
            <a:pPr marL="228600" marR="0" lvl="0" indent="-228600" defTabSz="91440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0" cap="none" spc="0" normalizeH="0" baseline="0" noProof="0" dirty="0" smtClean="0">
                <a:ln>
                  <a:noFill/>
                </a:ln>
                <a:solidFill>
                  <a:schemeClr val="bg1"/>
                </a:solidFill>
                <a:effectLst/>
                <a:uLnTx/>
                <a:uFillTx/>
              </a:rPr>
              <a:t>Logistics &amp; Delivery: Planning routes for Amazon, FedEx, food delivery.</a:t>
            </a:r>
          </a:p>
          <a:p>
            <a:pPr marL="228600" marR="0" lvl="0" indent="-228600" defTabSz="91440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0" cap="none" spc="0" normalizeH="0" baseline="0" noProof="0" dirty="0" smtClean="0">
              <a:ln>
                <a:noFill/>
              </a:ln>
              <a:solidFill>
                <a:schemeClr val="bg1"/>
              </a:solidFill>
              <a:effectLst/>
              <a:uLnTx/>
              <a:uFillTx/>
            </a:endParaRPr>
          </a:p>
          <a:p>
            <a:pPr marL="228600" marR="0" lvl="0" indent="-228600" defTabSz="91440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0" cap="none" spc="0" normalizeH="0" baseline="0" noProof="0" dirty="0" smtClean="0">
                <a:ln>
                  <a:noFill/>
                </a:ln>
                <a:solidFill>
                  <a:schemeClr val="bg1"/>
                </a:solidFill>
                <a:effectLst/>
                <a:uLnTx/>
                <a:uFillTx/>
              </a:rPr>
              <a:t>Transportation: Optimizing bus routes, flight paths.</a:t>
            </a:r>
          </a:p>
          <a:p>
            <a:pPr marL="228600" marR="0" lvl="0" indent="-228600" defTabSz="91440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0" cap="none" spc="0" normalizeH="0" baseline="0" noProof="0" dirty="0" smtClean="0">
              <a:ln>
                <a:noFill/>
              </a:ln>
              <a:solidFill>
                <a:schemeClr val="bg1"/>
              </a:solidFill>
              <a:effectLst/>
              <a:uLnTx/>
              <a:uFillTx/>
            </a:endParaRPr>
          </a:p>
          <a:p>
            <a:pPr marL="228600" marR="0" lvl="0" indent="-228600" defTabSz="91440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0" cap="none" spc="0" normalizeH="0" baseline="0" noProof="0" dirty="0" smtClean="0">
                <a:ln>
                  <a:noFill/>
                </a:ln>
                <a:solidFill>
                  <a:schemeClr val="bg1"/>
                </a:solidFill>
                <a:effectLst/>
                <a:uLnTx/>
                <a:uFillTx/>
              </a:rPr>
              <a:t>Manufacturing: Drilling holes in circuit boards efficiently.</a:t>
            </a:r>
          </a:p>
          <a:p>
            <a:pPr marL="228600" marR="0" lvl="0" indent="-228600" defTabSz="91440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0" cap="none" spc="0" normalizeH="0" baseline="0" noProof="0" dirty="0" smtClean="0">
              <a:ln>
                <a:noFill/>
              </a:ln>
              <a:solidFill>
                <a:schemeClr val="bg1"/>
              </a:solidFill>
              <a:effectLst/>
              <a:uLnTx/>
              <a:uFillTx/>
            </a:endParaRPr>
          </a:p>
          <a:p>
            <a:pPr marL="228600" marR="0" lvl="0" indent="-228600" defTabSz="91440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0" cap="none" spc="0" normalizeH="0" baseline="0" noProof="0" dirty="0" smtClean="0">
                <a:ln>
                  <a:noFill/>
                </a:ln>
                <a:solidFill>
                  <a:schemeClr val="bg1"/>
                </a:solidFill>
                <a:effectLst/>
                <a:uLnTx/>
                <a:uFillTx/>
              </a:rPr>
              <a:t>Even everyday life: Planning a road trip!</a:t>
            </a:r>
            <a:endParaRPr kumimoji="0" lang="en-US" altLang="en-US" sz="2800"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37935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3" name="Rectangle 2"/>
          <p:cNvSpPr/>
          <p:nvPr/>
        </p:nvSpPr>
        <p:spPr>
          <a:xfrm>
            <a:off x="1547622" y="412516"/>
            <a:ext cx="9029700" cy="769441"/>
          </a:xfrm>
          <a:prstGeom prst="rect">
            <a:avLst/>
          </a:prstGeom>
        </p:spPr>
        <p:txBody>
          <a:bodyPr wrap="square">
            <a:spAutoFit/>
          </a:bodyPr>
          <a:lstStyle/>
          <a:p>
            <a:r>
              <a:rPr lang="en-US" altLang="en-US" sz="4400" dirty="0" smtClean="0">
                <a:solidFill>
                  <a:srgbClr val="0070C0"/>
                </a:solidFill>
              </a:rPr>
              <a:t>Our Goal Today:</a:t>
            </a:r>
            <a:endParaRPr lang="en-US" dirty="0">
              <a:solidFill>
                <a:srgbClr val="0070C0"/>
              </a:solidFill>
            </a:endParaRPr>
          </a:p>
        </p:txBody>
      </p:sp>
      <p:sp>
        <p:nvSpPr>
          <p:cNvPr id="4" name="Rectangle 3"/>
          <p:cNvSpPr/>
          <p:nvPr/>
        </p:nvSpPr>
        <p:spPr>
          <a:xfrm>
            <a:off x="1326388" y="1887129"/>
            <a:ext cx="11977624" cy="1384995"/>
          </a:xfrm>
          <a:prstGeom prst="rect">
            <a:avLst/>
          </a:prstGeom>
        </p:spPr>
        <p:txBody>
          <a:bodyPr wrap="square">
            <a:spAutoFit/>
          </a:bodyPr>
          <a:lstStyle/>
          <a:p>
            <a:pPr marL="571500" indent="-571500">
              <a:buFont typeface="+mj-lt"/>
              <a:buAutoNum type="romanLcPeriod"/>
            </a:pPr>
            <a:r>
              <a:rPr lang="en-US" altLang="en-US" sz="2800" dirty="0" smtClean="0">
                <a:solidFill>
                  <a:schemeClr val="bg1"/>
                </a:solidFill>
              </a:rPr>
              <a:t>Understand a simple way to solve the TSP using Python.</a:t>
            </a:r>
          </a:p>
          <a:p>
            <a:pPr marL="571500" indent="-571500">
              <a:buFont typeface="+mj-lt"/>
              <a:buAutoNum type="romanLcPeriod"/>
            </a:pPr>
            <a:endParaRPr lang="en-US" altLang="en-US" sz="2800" dirty="0" smtClean="0">
              <a:solidFill>
                <a:schemeClr val="bg1"/>
              </a:solidFill>
            </a:endParaRPr>
          </a:p>
          <a:p>
            <a:pPr marL="571500" indent="-571500">
              <a:buFont typeface="+mj-lt"/>
              <a:buAutoNum type="romanLcPeriod"/>
            </a:pPr>
            <a:r>
              <a:rPr lang="en-US" altLang="en-US" sz="2800" dirty="0" smtClean="0">
                <a:solidFill>
                  <a:schemeClr val="bg1"/>
                </a:solidFill>
              </a:rPr>
              <a:t>See how our code finds the shortest route for a set of cities in Kenya</a:t>
            </a:r>
            <a:r>
              <a:rPr kumimoji="0" lang="en-US" altLang="en-US" sz="2800" b="0" i="0" u="none" strike="noStrike" kern="0" cap="none" spc="0" normalizeH="0" baseline="0" noProof="0" dirty="0" smtClean="0">
                <a:ln>
                  <a:noFill/>
                </a:ln>
                <a:solidFill>
                  <a:schemeClr val="bg1"/>
                </a:solidFill>
                <a:effectLst/>
                <a:uLnTx/>
                <a:uFillTx/>
              </a:rPr>
              <a:t>!</a:t>
            </a:r>
            <a:endParaRPr kumimoji="0" lang="en-US" altLang="en-US" sz="2800" b="0" i="0" u="none" strike="noStrike" kern="0" cap="none" spc="0" normalizeH="0" baseline="0" noProof="0" dirty="0">
              <a:ln>
                <a:noFill/>
              </a:ln>
              <a:solidFill>
                <a:schemeClr val="bg1"/>
              </a:solidFill>
              <a:effectLst/>
              <a:uLnTx/>
              <a:uFillTx/>
            </a:endParaRPr>
          </a:p>
        </p:txBody>
      </p:sp>
      <p:sp>
        <p:nvSpPr>
          <p:cNvPr id="5" name="Rectangle 4"/>
          <p:cNvSpPr/>
          <p:nvPr/>
        </p:nvSpPr>
        <p:spPr>
          <a:xfrm>
            <a:off x="6501384" y="4419481"/>
            <a:ext cx="1767078" cy="450123"/>
          </a:xfrm>
          <a:prstGeom prst="rect">
            <a:avLst/>
          </a:prstGeom>
        </p:spPr>
        <p:txBody>
          <a:bodyPr wrap="square">
            <a:spAutoFit/>
          </a:bodyPr>
          <a:lstStyle/>
          <a:p>
            <a:pPr>
              <a:lnSpc>
                <a:spcPts val="2900"/>
              </a:lnSpc>
            </a:pPr>
            <a:r>
              <a:rPr lang="en-US" sz="2000" dirty="0">
                <a:solidFill>
                  <a:srgbClr val="00B0F0"/>
                </a:solidFill>
                <a:latin typeface="思源黑体-思源黑体-Medium" pitchFamily="34" charset="0"/>
                <a:ea typeface="思源黑体-思源黑体-Medium" pitchFamily="34" charset="-122"/>
                <a:cs typeface="思源黑体-思源黑体-Medium" pitchFamily="34" charset="-120"/>
              </a:rPr>
              <a:t>Insights</a:t>
            </a:r>
            <a:endParaRPr lang="en-US" sz="2000" dirty="0">
              <a:solidFill>
                <a:srgbClr val="00B0F0"/>
              </a:solidFill>
            </a:endParaRPr>
          </a:p>
        </p:txBody>
      </p:sp>
      <p:sp>
        <p:nvSpPr>
          <p:cNvPr id="16" name="Rectangle 15"/>
          <p:cNvSpPr/>
          <p:nvPr/>
        </p:nvSpPr>
        <p:spPr>
          <a:xfrm>
            <a:off x="6501384" y="5072017"/>
            <a:ext cx="7315200" cy="810478"/>
          </a:xfrm>
          <a:prstGeom prst="rect">
            <a:avLst/>
          </a:prstGeom>
        </p:spPr>
        <p:txBody>
          <a:bodyPr>
            <a:spAutoFit/>
          </a:bodyPr>
          <a:lstStyle/>
          <a:p>
            <a:pPr>
              <a:lnSpc>
                <a:spcPts val="2780"/>
              </a:lnSpc>
            </a:pPr>
            <a:r>
              <a:rPr lang="en-US" dirty="0">
                <a:solidFill>
                  <a:srgbClr val="E9ECF2"/>
                </a:solidFill>
                <a:latin typeface="思源黑体-思源黑体-Medium" pitchFamily="34" charset="0"/>
                <a:ea typeface="思源黑体-思源黑体-Medium" pitchFamily="34" charset="-122"/>
                <a:cs typeface="思源黑体-思源黑体-Medium" pitchFamily="34" charset="-120"/>
              </a:rPr>
              <a:t>Understanding TSP aids organizations in optimizing resource management for better profitability.</a:t>
            </a:r>
            <a:endParaRPr lang="en-US" dirty="0"/>
          </a:p>
        </p:txBody>
      </p:sp>
      <p:sp>
        <p:nvSpPr>
          <p:cNvPr id="17" name="Rectangle 16"/>
          <p:cNvSpPr/>
          <p:nvPr/>
        </p:nvSpPr>
        <p:spPr>
          <a:xfrm>
            <a:off x="1428560" y="4434275"/>
            <a:ext cx="3033712" cy="836126"/>
          </a:xfrm>
          <a:prstGeom prst="rect">
            <a:avLst/>
          </a:prstGeom>
        </p:spPr>
        <p:txBody>
          <a:bodyPr wrap="square">
            <a:spAutoFit/>
          </a:bodyPr>
          <a:lstStyle/>
          <a:p>
            <a:pPr>
              <a:lnSpc>
                <a:spcPts val="2900"/>
              </a:lnSpc>
            </a:pPr>
            <a:r>
              <a:rPr lang="en-US" sz="2000" b="1" dirty="0" smtClean="0">
                <a:solidFill>
                  <a:srgbClr val="00B0F0"/>
                </a:solidFill>
                <a:latin typeface="思源黑体-思源黑体-Medium" pitchFamily="34" charset="0"/>
                <a:ea typeface="思源黑体-思源黑体-Medium" pitchFamily="34" charset="-122"/>
                <a:cs typeface="思源黑体-思源黑体-Medium" pitchFamily="34" charset="-120"/>
              </a:rPr>
              <a:t>Significance of finding </a:t>
            </a:r>
          </a:p>
          <a:p>
            <a:pPr>
              <a:lnSpc>
                <a:spcPts val="2900"/>
              </a:lnSpc>
            </a:pPr>
            <a:r>
              <a:rPr lang="en-US" sz="2000" b="1" dirty="0" smtClean="0">
                <a:solidFill>
                  <a:srgbClr val="00B0F0"/>
                </a:solidFill>
                <a:latin typeface="思源黑体-思源黑体-Medium" pitchFamily="34" charset="0"/>
                <a:ea typeface="思源黑体-思源黑体-Medium" pitchFamily="34" charset="-122"/>
                <a:cs typeface="思源黑体-思源黑体-Medium" pitchFamily="34" charset="-120"/>
              </a:rPr>
              <a:t>the BEST Route</a:t>
            </a:r>
            <a:endParaRPr lang="en-US" sz="2000" b="1" dirty="0">
              <a:solidFill>
                <a:srgbClr val="00B0F0"/>
              </a:solidFill>
            </a:endParaRPr>
          </a:p>
        </p:txBody>
      </p:sp>
      <p:sp>
        <p:nvSpPr>
          <p:cNvPr id="19" name="TextBox 18"/>
          <p:cNvSpPr txBox="1"/>
          <p:nvPr/>
        </p:nvSpPr>
        <p:spPr>
          <a:xfrm>
            <a:off x="1391920" y="5285936"/>
            <a:ext cx="4295648" cy="1477328"/>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b="1" dirty="0" smtClean="0">
                <a:solidFill>
                  <a:schemeClr val="bg1"/>
                </a:solidFill>
                <a:latin typeface="Arial" panose="020B0604020202020204" pitchFamily="34" charset="0"/>
              </a:rPr>
              <a:t>Save </a:t>
            </a:r>
            <a:r>
              <a:rPr lang="en-US" altLang="en-US" b="1" dirty="0">
                <a:solidFill>
                  <a:schemeClr val="bg1"/>
                </a:solidFill>
                <a:latin typeface="Arial" panose="020B0604020202020204" pitchFamily="34" charset="0"/>
              </a:rPr>
              <a:t>fuel and time</a:t>
            </a: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b="1" dirty="0">
                <a:solidFill>
                  <a:schemeClr val="bg1"/>
                </a:solidFill>
                <a:latin typeface="Arial" panose="020B0604020202020204" pitchFamily="34" charset="0"/>
              </a:rPr>
              <a:t>Ensure smooth and quick delivery</a:t>
            </a: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Char char="•"/>
            </a:pPr>
            <a:r>
              <a:rPr lang="en-US" altLang="en-US" b="1" dirty="0">
                <a:solidFill>
                  <a:schemeClr val="bg1"/>
                </a:solidFill>
                <a:latin typeface="Arial" panose="020B0604020202020204" pitchFamily="34" charset="0"/>
              </a:rPr>
              <a:t>Support planning for real sales </a:t>
            </a:r>
            <a:r>
              <a:rPr lang="en-US" altLang="en-US" b="1" dirty="0" smtClean="0">
                <a:solidFill>
                  <a:schemeClr val="bg1"/>
                </a:solidFill>
                <a:latin typeface="Arial" panose="020B0604020202020204" pitchFamily="34" charset="0"/>
              </a:rPr>
              <a:t>trips</a:t>
            </a:r>
          </a:p>
          <a:p>
            <a:pPr eaLnBrk="0" fontAlgn="base" hangingPunct="0">
              <a:spcBef>
                <a:spcPct val="0"/>
              </a:spcBef>
              <a:spcAft>
                <a:spcPct val="0"/>
              </a:spcAft>
              <a:buFontTx/>
              <a:buChar char="•"/>
            </a:pPr>
            <a:r>
              <a:rPr lang="en-US" altLang="en-US" b="1" dirty="0">
                <a:solidFill>
                  <a:schemeClr val="bg1"/>
                </a:solidFill>
                <a:latin typeface="Arial" panose="020B0604020202020204" pitchFamily="34" charset="0"/>
              </a:rPr>
              <a:t>Minimize travel distance or cost</a:t>
            </a:r>
            <a:endParaRPr lang="en-US" altLang="en-US" dirty="0">
              <a:solidFill>
                <a:schemeClr val="bg1"/>
              </a:solidFill>
              <a:latin typeface="Arial" panose="020B0604020202020204" pitchFamily="34" charset="0"/>
            </a:endParaRPr>
          </a:p>
          <a:p>
            <a:pPr lvl="0" eaLnBrk="0" fontAlgn="base" hangingPunct="0">
              <a:spcBef>
                <a:spcPct val="0"/>
              </a:spcBef>
              <a:spcAft>
                <a:spcPct val="0"/>
              </a:spcAft>
              <a:buFontTx/>
              <a:buChar char="•"/>
            </a:pPr>
            <a:endParaRPr lang="en-US" alt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159505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826496"/>
          </a:xfrm>
          <a:prstGeom prst="rect">
            <a:avLst/>
          </a:prstGeom>
        </p:spPr>
      </p:pic>
      <p:pic>
        <p:nvPicPr>
          <p:cNvPr id="3" name="Image 1" descr="preencoded.png"/>
          <p:cNvPicPr>
            <a:picLocks noChangeAspect="1"/>
          </p:cNvPicPr>
          <p:nvPr/>
        </p:nvPicPr>
        <p:blipFill>
          <a:blip r:embed="rId4"/>
          <a:stretch>
            <a:fillRect/>
          </a:stretch>
        </p:blipFill>
        <p:spPr>
          <a:xfrm>
            <a:off x="10899098" y="1"/>
            <a:ext cx="3731301" cy="5001765"/>
          </a:xfrm>
          <a:prstGeom prst="rect">
            <a:avLst/>
          </a:prstGeom>
        </p:spPr>
      </p:pic>
      <p:pic>
        <p:nvPicPr>
          <p:cNvPr id="4" name="Image 2" descr="preencoded.png"/>
          <p:cNvPicPr>
            <a:picLocks noChangeAspect="1"/>
          </p:cNvPicPr>
          <p:nvPr/>
        </p:nvPicPr>
        <p:blipFill>
          <a:blip r:embed="rId5"/>
          <a:stretch>
            <a:fillRect/>
          </a:stretch>
        </p:blipFill>
        <p:spPr>
          <a:xfrm>
            <a:off x="841248" y="5742432"/>
            <a:ext cx="475488" cy="475488"/>
          </a:xfrm>
          <a:prstGeom prst="rect">
            <a:avLst/>
          </a:prstGeom>
        </p:spPr>
      </p:pic>
      <p:pic>
        <p:nvPicPr>
          <p:cNvPr id="5" name="Image 3" descr="preencoded.png"/>
          <p:cNvPicPr>
            <a:picLocks noChangeAspect="1"/>
          </p:cNvPicPr>
          <p:nvPr/>
        </p:nvPicPr>
        <p:blipFill>
          <a:blip r:embed="rId5"/>
          <a:stretch>
            <a:fillRect/>
          </a:stretch>
        </p:blipFill>
        <p:spPr>
          <a:xfrm>
            <a:off x="841248" y="8650224"/>
            <a:ext cx="475488" cy="475488"/>
          </a:xfrm>
          <a:prstGeom prst="rect">
            <a:avLst/>
          </a:prstGeom>
        </p:spPr>
      </p:pic>
      <p:pic>
        <p:nvPicPr>
          <p:cNvPr id="6" name="Image 4" descr="preencoded.png"/>
          <p:cNvPicPr>
            <a:picLocks noChangeAspect="1"/>
          </p:cNvPicPr>
          <p:nvPr/>
        </p:nvPicPr>
        <p:blipFill>
          <a:blip r:embed="rId5"/>
          <a:stretch>
            <a:fillRect/>
          </a:stretch>
        </p:blipFill>
        <p:spPr>
          <a:xfrm>
            <a:off x="841248" y="7196328"/>
            <a:ext cx="475488" cy="475488"/>
          </a:xfrm>
          <a:prstGeom prst="rect">
            <a:avLst/>
          </a:prstGeom>
        </p:spPr>
      </p:pic>
      <p:sp>
        <p:nvSpPr>
          <p:cNvPr id="7" name="Text 0"/>
          <p:cNvSpPr/>
          <p:nvPr/>
        </p:nvSpPr>
        <p:spPr>
          <a:xfrm>
            <a:off x="1609344" y="7735824"/>
            <a:ext cx="7214616" cy="356616"/>
          </a:xfrm>
          <a:prstGeom prst="rect">
            <a:avLst/>
          </a:prstGeom>
          <a:noFill/>
          <a:ln/>
        </p:spPr>
        <p:txBody>
          <a:bodyPr wrap="non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Nairobi (starting point), Nyeri, Meru, Nandi, Kericho, </a:t>
            </a:r>
            <a:endParaRPr lang="en-US" sz="1850" dirty="0" smtClean="0">
              <a:solidFill>
                <a:srgbClr val="E9ECF2"/>
              </a:solidFill>
              <a:latin typeface="思源黑体-思源黑体-Medium" pitchFamily="34" charset="0"/>
              <a:ea typeface="思源黑体-思源黑体-Medium" pitchFamily="34" charset="-122"/>
              <a:cs typeface="思源黑体-思源黑体-Medium" pitchFamily="34" charset="-120"/>
            </a:endParaRPr>
          </a:p>
          <a:p>
            <a:pPr marL="0" indent="0" algn="l">
              <a:lnSpc>
                <a:spcPts val="2780"/>
              </a:lnSpc>
              <a:buNone/>
            </a:pPr>
            <a:r>
              <a:rPr lang="en-US" sz="1850" dirty="0" err="1" smtClean="0">
                <a:solidFill>
                  <a:srgbClr val="E9ECF2"/>
                </a:solidFill>
                <a:latin typeface="思源黑体-思源黑体-Medium" pitchFamily="34" charset="0"/>
                <a:ea typeface="思源黑体-思源黑体-Medium" pitchFamily="34" charset="-122"/>
                <a:cs typeface="思源黑体-思源黑体-Medium" pitchFamily="34" charset="-120"/>
              </a:rPr>
              <a:t>Nakuru</a:t>
            </a: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8" name="Text 1"/>
          <p:cNvSpPr/>
          <p:nvPr/>
        </p:nvSpPr>
        <p:spPr>
          <a:xfrm>
            <a:off x="996696" y="576072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9" name="Text 2"/>
          <p:cNvSpPr/>
          <p:nvPr/>
        </p:nvSpPr>
        <p:spPr>
          <a:xfrm>
            <a:off x="832104" y="2514600"/>
            <a:ext cx="8010144" cy="2715768"/>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The first step in solving the Traveling Salesman Problem (TSP) is compiling accurate location data for the regions involved. The key locations for our analysis are Nairobi (starting point), Nyeri, Meru, Nandi, Kericho, and Nakuru. This information allows us to create a distance matrix, a table that shows the distance between each pair of locations. For example, the distance from Nairobi to Nyeri or from Nyeri to Kericho is essential in calculating the overall travel path and time for salespeople.</a:t>
            </a:r>
            <a:endParaRPr lang="en-US" sz="1850" dirty="0"/>
          </a:p>
        </p:txBody>
      </p:sp>
      <p:sp>
        <p:nvSpPr>
          <p:cNvPr id="10" name="Text 3"/>
          <p:cNvSpPr/>
          <p:nvPr/>
        </p:nvSpPr>
        <p:spPr>
          <a:xfrm>
            <a:off x="996696" y="8668512"/>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1" name="Text 4"/>
          <p:cNvSpPr/>
          <p:nvPr/>
        </p:nvSpPr>
        <p:spPr>
          <a:xfrm>
            <a:off x="996696" y="721461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2" name="Text 5"/>
          <p:cNvSpPr/>
          <p:nvPr/>
        </p:nvSpPr>
        <p:spPr>
          <a:xfrm>
            <a:off x="1609344" y="8677656"/>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Distance Matrix Creation</a:t>
            </a:r>
            <a:endParaRPr lang="en-US" sz="2320" dirty="0"/>
          </a:p>
        </p:txBody>
      </p:sp>
      <p:sp>
        <p:nvSpPr>
          <p:cNvPr id="13" name="Text 6"/>
          <p:cNvSpPr/>
          <p:nvPr/>
        </p:nvSpPr>
        <p:spPr>
          <a:xfrm>
            <a:off x="832104" y="649224"/>
            <a:ext cx="8010144" cy="1481328"/>
          </a:xfrm>
          <a:prstGeom prst="rect">
            <a:avLst/>
          </a:prstGeom>
          <a:noFill/>
          <a:ln/>
        </p:spPr>
        <p:txBody>
          <a:bodyPr wrap="squar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Location Data and Distance </a:t>
            </a:r>
            <a:r>
              <a:rPr lang="en-US" sz="4640" dirty="0" smtClean="0">
                <a:solidFill>
                  <a:srgbClr val="FFFFFF"/>
                </a:solidFill>
                <a:latin typeface="思源黑体-思源黑体-Medium" pitchFamily="34" charset="0"/>
                <a:ea typeface="思源黑体-思源黑体-Medium" pitchFamily="34" charset="-122"/>
                <a:cs typeface="思源黑体-思源黑体-Medium" pitchFamily="34" charset="-120"/>
              </a:rPr>
              <a:t>Matrix:</a:t>
            </a:r>
          </a:p>
          <a:p>
            <a:pPr marL="0" indent="0" algn="l">
              <a:lnSpc>
                <a:spcPts val="5800"/>
              </a:lnSpc>
              <a:buNone/>
            </a:pPr>
            <a:r>
              <a:rPr lang="en-US" sz="2800" dirty="0" smtClean="0">
                <a:solidFill>
                  <a:schemeClr val="accent4"/>
                </a:solidFill>
                <a:latin typeface="思源黑体-思源黑体-Medium" pitchFamily="34" charset="0"/>
                <a:ea typeface="思源黑体-思源黑体-Medium" pitchFamily="34" charset="-122"/>
              </a:rPr>
              <a:t>Presenter: Elisha </a:t>
            </a:r>
            <a:r>
              <a:rPr lang="en-US" sz="2800" dirty="0" err="1" smtClean="0">
                <a:solidFill>
                  <a:schemeClr val="accent4"/>
                </a:solidFill>
                <a:latin typeface="思源黑体-思源黑体-Medium" pitchFamily="34" charset="0"/>
                <a:ea typeface="思源黑体-思源黑体-Medium" pitchFamily="34" charset="-122"/>
              </a:rPr>
              <a:t>Kiprop</a:t>
            </a:r>
            <a:endParaRPr lang="en-US" sz="2800" dirty="0">
              <a:solidFill>
                <a:schemeClr val="accent4"/>
              </a:solidFill>
            </a:endParaRPr>
          </a:p>
        </p:txBody>
      </p:sp>
      <p:sp>
        <p:nvSpPr>
          <p:cNvPr id="14" name="Text 7"/>
          <p:cNvSpPr/>
          <p:nvPr/>
        </p:nvSpPr>
        <p:spPr>
          <a:xfrm>
            <a:off x="1609344" y="9189720"/>
            <a:ext cx="7214616" cy="713232"/>
          </a:xfrm>
          <a:prstGeom prst="rect">
            <a:avLst/>
          </a:prstGeom>
          <a:noFill/>
          <a:ln/>
        </p:spPr>
        <p:txBody>
          <a:bodyPr wrap="square" lIns="0" tIns="0" rIns="0" bIns="0" rtlCol="0" anchor="ctr"/>
          <a:lstStyle/>
          <a:p>
            <a:pPr marL="0" indent="0" algn="l">
              <a:lnSpc>
                <a:spcPts val="2780"/>
              </a:lnSpc>
              <a:buNone/>
            </a:pPr>
            <a:r>
              <a:rPr lang="en-US" sz="1850" dirty="0" smtClean="0">
                <a:solidFill>
                  <a:srgbClr val="E9ECF2"/>
                </a:solidFill>
                <a:latin typeface="思源黑体-思源黑体-Medium" pitchFamily="34" charset="0"/>
                <a:ea typeface="思源黑体-思源黑体-Medium" pitchFamily="34" charset="-122"/>
                <a:cs typeface="思源黑体-思源黑体-Medium" pitchFamily="34" charset="-120"/>
              </a:rPr>
              <a:t>Created table </a:t>
            </a: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showing distances between each </a:t>
            </a:r>
            <a:r>
              <a:rPr lang="en-US" sz="1850" dirty="0" smtClean="0">
                <a:solidFill>
                  <a:srgbClr val="E9ECF2"/>
                </a:solidFill>
                <a:latin typeface="思源黑体-思源黑体-Medium" pitchFamily="34" charset="0"/>
                <a:ea typeface="思源黑体-思源黑体-Medium" pitchFamily="34" charset="-122"/>
                <a:cs typeface="思源黑体-思源黑体-Medium" pitchFamily="34" charset="-120"/>
              </a:rPr>
              <a:t>pair</a:t>
            </a:r>
          </a:p>
          <a:p>
            <a:pPr marL="0" indent="0" algn="l">
              <a:lnSpc>
                <a:spcPts val="2780"/>
              </a:lnSpc>
              <a:buNone/>
            </a:pPr>
            <a:r>
              <a:rPr lang="en-US" sz="1850" dirty="0" smtClean="0">
                <a:solidFill>
                  <a:srgbClr val="E9ECF2"/>
                </a:solidFill>
                <a:latin typeface="思源黑体-思源黑体-Medium" pitchFamily="34" charset="0"/>
                <a:ea typeface="思源黑体-思源黑体-Medium" pitchFamily="34" charset="-122"/>
                <a:cs typeface="思源黑体-思源黑体-Medium" pitchFamily="34" charset="-120"/>
              </a:rPr>
              <a:t> </a:t>
            </a: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of locations</a:t>
            </a:r>
            <a:r>
              <a:rPr lang="en-US" sz="1850" dirty="0" smtClean="0">
                <a:solidFill>
                  <a:srgbClr val="E9ECF2"/>
                </a:solidFill>
                <a:latin typeface="思源黑体-思源黑体-Medium" pitchFamily="34" charset="0"/>
                <a:ea typeface="思源黑体-思源黑体-Medium" pitchFamily="34" charset="-122"/>
                <a:cs typeface="思源黑体-思源黑体-Medium" pitchFamily="34" charset="-120"/>
              </a:rPr>
              <a:t>.(NEXT PAGE).</a:t>
            </a:r>
            <a:endParaRPr lang="en-US" sz="1850" dirty="0"/>
          </a:p>
        </p:txBody>
      </p:sp>
      <p:sp>
        <p:nvSpPr>
          <p:cNvPr id="15" name="Text 8"/>
          <p:cNvSpPr/>
          <p:nvPr/>
        </p:nvSpPr>
        <p:spPr>
          <a:xfrm>
            <a:off x="1609344" y="7223760"/>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Key Locations</a:t>
            </a:r>
            <a:endParaRPr lang="en-US" sz="2320" dirty="0"/>
          </a:p>
        </p:txBody>
      </p:sp>
      <p:sp>
        <p:nvSpPr>
          <p:cNvPr id="16" name="Text 9"/>
          <p:cNvSpPr/>
          <p:nvPr/>
        </p:nvSpPr>
        <p:spPr>
          <a:xfrm>
            <a:off x="1609344" y="6281928"/>
            <a:ext cx="7214616" cy="356616"/>
          </a:xfrm>
          <a:prstGeom prst="rect">
            <a:avLst/>
          </a:prstGeom>
          <a:noFill/>
          <a:ln/>
        </p:spPr>
        <p:txBody>
          <a:bodyPr wrap="non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Compile location data for regions involved.</a:t>
            </a:r>
            <a:endParaRPr lang="en-US" sz="1850" dirty="0"/>
          </a:p>
        </p:txBody>
      </p:sp>
      <p:sp>
        <p:nvSpPr>
          <p:cNvPr id="17" name="Text 10"/>
          <p:cNvSpPr/>
          <p:nvPr/>
        </p:nvSpPr>
        <p:spPr>
          <a:xfrm>
            <a:off x="1609344" y="5769864"/>
            <a:ext cx="7214616"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Accurate Location Data</a:t>
            </a:r>
            <a:endParaRPr lang="en-US" sz="2320" dirty="0"/>
          </a:p>
        </p:txBody>
      </p:sp>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16953" t="7706" b="9348"/>
          <a:stretch/>
        </p:blipFill>
        <p:spPr>
          <a:xfrm>
            <a:off x="7242798" y="5157981"/>
            <a:ext cx="7387601" cy="55123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graphicFrame>
        <p:nvGraphicFramePr>
          <p:cNvPr id="16" name="Table 15"/>
          <p:cNvGraphicFramePr>
            <a:graphicFrameLocks noGrp="1"/>
          </p:cNvGraphicFramePr>
          <p:nvPr>
            <p:extLst>
              <p:ext uri="{D42A27DB-BD31-4B8C-83A1-F6EECF244321}">
                <p14:modId xmlns:p14="http://schemas.microsoft.com/office/powerpoint/2010/main" val="681894272"/>
              </p:ext>
            </p:extLst>
          </p:nvPr>
        </p:nvGraphicFramePr>
        <p:xfrm>
          <a:off x="371477" y="2133603"/>
          <a:ext cx="13326236" cy="4457698"/>
        </p:xfrm>
        <a:graphic>
          <a:graphicData uri="http://schemas.openxmlformats.org/drawingml/2006/table">
            <a:tbl>
              <a:tblPr/>
              <a:tblGrid>
                <a:gridCol w="1903748">
                  <a:extLst>
                    <a:ext uri="{9D8B030D-6E8A-4147-A177-3AD203B41FA5}">
                      <a16:colId xmlns:a16="http://schemas.microsoft.com/office/drawing/2014/main" val="4239849687"/>
                    </a:ext>
                  </a:extLst>
                </a:gridCol>
                <a:gridCol w="1903748">
                  <a:extLst>
                    <a:ext uri="{9D8B030D-6E8A-4147-A177-3AD203B41FA5}">
                      <a16:colId xmlns:a16="http://schemas.microsoft.com/office/drawing/2014/main" val="1863620364"/>
                    </a:ext>
                  </a:extLst>
                </a:gridCol>
                <a:gridCol w="1903748">
                  <a:extLst>
                    <a:ext uri="{9D8B030D-6E8A-4147-A177-3AD203B41FA5}">
                      <a16:colId xmlns:a16="http://schemas.microsoft.com/office/drawing/2014/main" val="520308203"/>
                    </a:ext>
                  </a:extLst>
                </a:gridCol>
                <a:gridCol w="1903748">
                  <a:extLst>
                    <a:ext uri="{9D8B030D-6E8A-4147-A177-3AD203B41FA5}">
                      <a16:colId xmlns:a16="http://schemas.microsoft.com/office/drawing/2014/main" val="1556729754"/>
                    </a:ext>
                  </a:extLst>
                </a:gridCol>
                <a:gridCol w="1903748">
                  <a:extLst>
                    <a:ext uri="{9D8B030D-6E8A-4147-A177-3AD203B41FA5}">
                      <a16:colId xmlns:a16="http://schemas.microsoft.com/office/drawing/2014/main" val="4263653021"/>
                    </a:ext>
                  </a:extLst>
                </a:gridCol>
                <a:gridCol w="1903748">
                  <a:extLst>
                    <a:ext uri="{9D8B030D-6E8A-4147-A177-3AD203B41FA5}">
                      <a16:colId xmlns:a16="http://schemas.microsoft.com/office/drawing/2014/main" val="955312699"/>
                    </a:ext>
                  </a:extLst>
                </a:gridCol>
                <a:gridCol w="1903748">
                  <a:extLst>
                    <a:ext uri="{9D8B030D-6E8A-4147-A177-3AD203B41FA5}">
                      <a16:colId xmlns:a16="http://schemas.microsoft.com/office/drawing/2014/main" val="3871580695"/>
                    </a:ext>
                  </a:extLst>
                </a:gridCol>
              </a:tblGrid>
              <a:tr h="636814">
                <a:tc>
                  <a:txBody>
                    <a:bodyPr/>
                    <a:lstStyle/>
                    <a:p>
                      <a:r>
                        <a:rPr lang="en-US" sz="1800" dirty="0">
                          <a:solidFill>
                            <a:schemeClr val="bg1"/>
                          </a:solidFill>
                        </a:rPr>
                        <a:t>From/To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rPr>
                        <a:t>Nairobi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Nyeri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Meru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Nandi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Kericho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Nakuru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212578"/>
                  </a:ext>
                </a:extLst>
              </a:tr>
              <a:tr h="636814">
                <a:tc>
                  <a:txBody>
                    <a:bodyPr/>
                    <a:lstStyle/>
                    <a:p>
                      <a:r>
                        <a:rPr lang="en-US" sz="1800">
                          <a:solidFill>
                            <a:schemeClr val="bg1"/>
                          </a:solidFill>
                        </a:rPr>
                        <a:t>Nairobi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225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310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038333"/>
                  </a:ext>
                </a:extLst>
              </a:tr>
              <a:tr h="636814">
                <a:tc>
                  <a:txBody>
                    <a:bodyPr/>
                    <a:lstStyle/>
                    <a:p>
                      <a:r>
                        <a:rPr lang="en-US" sz="1800">
                          <a:solidFill>
                            <a:schemeClr val="bg1"/>
                          </a:solidFill>
                        </a:rPr>
                        <a:t>Nyeri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350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310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898615"/>
                  </a:ext>
                </a:extLst>
              </a:tr>
              <a:tr h="636814">
                <a:tc>
                  <a:txBody>
                    <a:bodyPr/>
                    <a:lstStyle/>
                    <a:p>
                      <a:r>
                        <a:rPr lang="en-US" sz="1800" dirty="0">
                          <a:solidFill>
                            <a:schemeClr val="bg1"/>
                          </a:solidFill>
                        </a:rPr>
                        <a:t>Meru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225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420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210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3165449"/>
                  </a:ext>
                </a:extLst>
              </a:tr>
              <a:tr h="636814">
                <a:tc>
                  <a:txBody>
                    <a:bodyPr/>
                    <a:lstStyle/>
                    <a:p>
                      <a:r>
                        <a:rPr lang="en-US" sz="1800">
                          <a:solidFill>
                            <a:schemeClr val="bg1"/>
                          </a:solidFill>
                        </a:rPr>
                        <a:t>Nandi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310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350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420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023899"/>
                  </a:ext>
                </a:extLst>
              </a:tr>
              <a:tr h="636814">
                <a:tc>
                  <a:txBody>
                    <a:bodyPr/>
                    <a:lstStyle/>
                    <a:p>
                      <a:r>
                        <a:rPr lang="en-US" sz="1800">
                          <a:solidFill>
                            <a:schemeClr val="bg1"/>
                          </a:solidFill>
                        </a:rPr>
                        <a:t>Kericho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310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797729"/>
                  </a:ext>
                </a:extLst>
              </a:tr>
              <a:tr h="636814">
                <a:tc>
                  <a:txBody>
                    <a:bodyPr/>
                    <a:lstStyle/>
                    <a:p>
                      <a:r>
                        <a:rPr lang="en-US" sz="1800">
                          <a:solidFill>
                            <a:schemeClr val="bg1"/>
                          </a:solidFill>
                        </a:rPr>
                        <a:t>Nakuru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rPr>
                        <a:t>160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210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rPr>
                        <a:t>140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175017"/>
                  </a:ext>
                </a:extLst>
              </a:tr>
            </a:tbl>
          </a:graphicData>
        </a:graphic>
      </p:graphicFrame>
      <p:sp>
        <p:nvSpPr>
          <p:cNvPr id="17" name="TextBox 16"/>
          <p:cNvSpPr txBox="1"/>
          <p:nvPr/>
        </p:nvSpPr>
        <p:spPr>
          <a:xfrm>
            <a:off x="3251200" y="596900"/>
            <a:ext cx="5161135" cy="523220"/>
          </a:xfrm>
          <a:prstGeom prst="rect">
            <a:avLst/>
          </a:prstGeom>
          <a:noFill/>
        </p:spPr>
        <p:txBody>
          <a:bodyPr wrap="square" rtlCol="0">
            <a:spAutoFit/>
          </a:bodyPr>
          <a:lstStyle/>
          <a:p>
            <a:r>
              <a:rPr lang="en-US" sz="2800" b="1" dirty="0" smtClean="0">
                <a:solidFill>
                  <a:schemeClr val="bg1"/>
                </a:solidFill>
              </a:rPr>
              <a:t>REAL WORLD DISTANCE  MATRIX</a:t>
            </a:r>
            <a:endParaRPr lang="en-US" sz="2800" b="1" dirty="0">
              <a:solidFill>
                <a:schemeClr val="bg1"/>
              </a:solidFill>
            </a:endParaRPr>
          </a:p>
        </p:txBody>
      </p:sp>
    </p:spTree>
    <p:extLst>
      <p:ext uri="{BB962C8B-B14F-4D97-AF65-F5344CB8AC3E}">
        <p14:creationId xmlns:p14="http://schemas.microsoft.com/office/powerpoint/2010/main" val="356991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47488" y="2350008"/>
            <a:ext cx="4544568" cy="4544568"/>
          </a:xfrm>
          <a:prstGeom prst="rect">
            <a:avLst/>
          </a:prstGeom>
        </p:spPr>
      </p:pic>
      <p:pic>
        <p:nvPicPr>
          <p:cNvPr id="4" name="Image 2" descr="preencoded.png"/>
          <p:cNvPicPr>
            <a:picLocks noChangeAspect="1"/>
          </p:cNvPicPr>
          <p:nvPr/>
        </p:nvPicPr>
        <p:blipFill>
          <a:blip r:embed="rId5"/>
          <a:stretch>
            <a:fillRect/>
          </a:stretch>
        </p:blipFill>
        <p:spPr>
          <a:xfrm>
            <a:off x="5047488" y="2350008"/>
            <a:ext cx="4544568" cy="4544568"/>
          </a:xfrm>
          <a:prstGeom prst="rect">
            <a:avLst/>
          </a:prstGeom>
        </p:spPr>
      </p:pic>
      <p:pic>
        <p:nvPicPr>
          <p:cNvPr id="5" name="Image 3" descr="preencoded.png"/>
          <p:cNvPicPr>
            <a:picLocks noChangeAspect="1"/>
          </p:cNvPicPr>
          <p:nvPr/>
        </p:nvPicPr>
        <p:blipFill>
          <a:blip r:embed="rId6"/>
          <a:stretch>
            <a:fillRect/>
          </a:stretch>
        </p:blipFill>
        <p:spPr>
          <a:xfrm>
            <a:off x="5047488" y="2350008"/>
            <a:ext cx="4544568" cy="4544568"/>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Advantages and Disadvantages</a:t>
            </a: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The feasibility is limited by the number of locations; for five locations, 120 routes are possible.</a:t>
            </a: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Overview</a:t>
            </a:r>
            <a:endParaRPr lang="en-US" sz="2320" dirty="0"/>
          </a:p>
        </p:txBody>
      </p:sp>
      <p:sp>
        <p:nvSpPr>
          <p:cNvPr id="9" name="Text 3"/>
          <p:cNvSpPr/>
          <p:nvPr/>
        </p:nvSpPr>
        <p:spPr>
          <a:xfrm>
            <a:off x="832104" y="429768"/>
            <a:ext cx="12984480" cy="1371600"/>
          </a:xfrm>
          <a:prstGeom prst="rect">
            <a:avLst/>
          </a:prstGeom>
          <a:noFill/>
          <a:ln/>
        </p:spPr>
        <p:txBody>
          <a:bodyPr wrap="none" lIns="0" tIns="0" rIns="0" bIns="0" rtlCol="0" anchor="ctr"/>
          <a:lstStyle/>
          <a:p>
            <a:pPr marL="0" indent="0" algn="l">
              <a:lnSpc>
                <a:spcPts val="5800"/>
              </a:lnSpc>
              <a:buNone/>
            </a:pPr>
            <a:r>
              <a:rPr lang="en-US" sz="4640" dirty="0">
                <a:solidFill>
                  <a:srgbClr val="FFFFFF"/>
                </a:solidFill>
                <a:latin typeface="思源黑体-思源黑体-Medium" pitchFamily="34" charset="0"/>
                <a:ea typeface="思源黑体-思源黑体-Medium" pitchFamily="34" charset="-122"/>
                <a:cs typeface="思源黑体-思源黑体-Medium" pitchFamily="34" charset="-120"/>
              </a:rPr>
              <a:t>Brute Force </a:t>
            </a:r>
            <a:r>
              <a:rPr lang="en-US" sz="4640" dirty="0" smtClean="0">
                <a:solidFill>
                  <a:srgbClr val="FFFFFF"/>
                </a:solidFill>
                <a:latin typeface="思源黑体-思源黑体-Medium" pitchFamily="34" charset="0"/>
                <a:ea typeface="思源黑体-思源黑体-Medium" pitchFamily="34" charset="-122"/>
                <a:cs typeface="思源黑体-思源黑体-Medium" pitchFamily="34" charset="-120"/>
              </a:rPr>
              <a:t>Method</a:t>
            </a:r>
          </a:p>
          <a:p>
            <a:pPr marL="0" indent="0" algn="l">
              <a:lnSpc>
                <a:spcPts val="5800"/>
              </a:lnSpc>
              <a:buNone/>
            </a:pPr>
            <a:r>
              <a:rPr lang="en-US" sz="2000" dirty="0" smtClean="0">
                <a:solidFill>
                  <a:schemeClr val="accent4"/>
                </a:solidFill>
                <a:latin typeface="思源黑体-思源黑体-Medium" pitchFamily="34" charset="0"/>
                <a:ea typeface="思源黑体-思源黑体-Medium" pitchFamily="34" charset="-122"/>
              </a:rPr>
              <a:t>Presenter: David </a:t>
            </a:r>
            <a:r>
              <a:rPr lang="en-US" sz="2000" dirty="0" err="1" smtClean="0">
                <a:solidFill>
                  <a:schemeClr val="accent4"/>
                </a:solidFill>
                <a:latin typeface="思源黑体-思源黑体-Medium" pitchFamily="34" charset="0"/>
                <a:ea typeface="思源黑体-思源黑体-Medium" pitchFamily="34" charset="-122"/>
              </a:rPr>
              <a:t>Mwangi</a:t>
            </a:r>
            <a:endParaRPr lang="en-US" sz="2000" dirty="0">
              <a:solidFill>
                <a:schemeClr val="accent4"/>
              </a:solidFill>
            </a:endParaRPr>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r>
              <a:rPr lang="en-US" sz="2320" dirty="0">
                <a:solidFill>
                  <a:srgbClr val="E9ECF2"/>
                </a:solidFill>
                <a:latin typeface="思源黑体-思源黑体-Medium" pitchFamily="34" charset="0"/>
                <a:ea typeface="思源黑体-思源黑体-Medium" pitchFamily="34" charset="-122"/>
                <a:cs typeface="思源黑体-思源黑体-Medium" pitchFamily="34" charset="-120"/>
              </a:rPr>
              <a:t>Computational Feasibility</a:t>
            </a: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Reliable for exact results but impractical with more locations.</a:t>
            </a: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r>
              <a:rPr lang="en-US" sz="1850" dirty="0">
                <a:solidFill>
                  <a:srgbClr val="E9ECF2"/>
                </a:solidFill>
                <a:latin typeface="思源黑体-思源黑体-Medium" pitchFamily="34" charset="0"/>
                <a:ea typeface="思源黑体-思源黑体-Medium" pitchFamily="34" charset="-122"/>
                <a:cs typeface="思源黑体-思源黑体-Medium" pitchFamily="34" charset="-120"/>
              </a:rPr>
              <a:t>The brute force method calculates all possible routes to find the shortest one.</a:t>
            </a: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r>
              <a:rPr lang="en-US" sz="2320" dirty="0">
                <a:solidFill>
                  <a:srgbClr val="1F1F1F"/>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a:lnSpc>
                <a:spcPts val="5800"/>
              </a:lnSpc>
            </a:pPr>
            <a:r>
              <a:rPr lang="en-US" altLang="en-US" sz="4000" dirty="0" smtClean="0">
                <a:solidFill>
                  <a:srgbClr val="0070C0"/>
                </a:solidFill>
              </a:rPr>
              <a:t>How Our Code Thinks (The "Brute Force" Method)</a:t>
            </a:r>
            <a:br>
              <a:rPr lang="en-US" altLang="en-US" sz="4000" dirty="0" smtClean="0">
                <a:solidFill>
                  <a:srgbClr val="0070C0"/>
                </a:solidFill>
              </a:rPr>
            </a:br>
            <a:endParaRPr lang="en-US" sz="4000" dirty="0">
              <a:solidFill>
                <a:srgbClr val="0070C0"/>
              </a:solidFill>
            </a:endParaRPr>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6" name="Rectangle 15"/>
          <p:cNvSpPr/>
          <p:nvPr/>
        </p:nvSpPr>
        <p:spPr>
          <a:xfrm>
            <a:off x="832104" y="1947672"/>
            <a:ext cx="11817096" cy="5693866"/>
          </a:xfrm>
          <a:prstGeom prst="rect">
            <a:avLst/>
          </a:prstGeom>
        </p:spPr>
        <p:txBody>
          <a:bodyPr wrap="square">
            <a:spAutoFit/>
          </a:bodyPr>
          <a:lstStyle/>
          <a:p>
            <a:r>
              <a:rPr lang="en-US" sz="2800" b="1" dirty="0" smtClean="0">
                <a:solidFill>
                  <a:schemeClr val="bg1"/>
                </a:solidFill>
              </a:rPr>
              <a:t>Brute Force</a:t>
            </a:r>
            <a:r>
              <a:rPr lang="en-US" sz="2800" dirty="0" smtClean="0">
                <a:solidFill>
                  <a:schemeClr val="bg1"/>
                </a:solidFill>
              </a:rPr>
              <a:t> is like trying </a:t>
            </a:r>
            <a:r>
              <a:rPr lang="en-US" sz="2800" b="1" dirty="0" smtClean="0">
                <a:solidFill>
                  <a:schemeClr val="bg1"/>
                </a:solidFill>
              </a:rPr>
              <a:t>every possible route</a:t>
            </a:r>
            <a:r>
              <a:rPr lang="en-US" sz="2800" dirty="0" smtClean="0">
                <a:solidFill>
                  <a:schemeClr val="bg1"/>
                </a:solidFill>
              </a:rPr>
              <a:t> until we find the shortest one.</a:t>
            </a:r>
          </a:p>
          <a:p>
            <a:r>
              <a:rPr lang="en-US" sz="2800" b="1" dirty="0" smtClean="0">
                <a:solidFill>
                  <a:schemeClr val="bg1"/>
                </a:solidFill>
              </a:rPr>
              <a:t>✅ Step-by-Step:</a:t>
            </a:r>
          </a:p>
          <a:p>
            <a:pPr>
              <a:buFont typeface="+mj-lt"/>
              <a:buAutoNum type="arabicPeriod"/>
            </a:pPr>
            <a:r>
              <a:rPr lang="en-US" sz="2800" b="1" dirty="0" smtClean="0">
                <a:solidFill>
                  <a:schemeClr val="bg1"/>
                </a:solidFill>
              </a:rPr>
              <a:t>List All Cities</a:t>
            </a:r>
            <a:r>
              <a:rPr lang="en-US" sz="2800" dirty="0" smtClean="0">
                <a:solidFill>
                  <a:schemeClr val="bg1"/>
                </a:solidFill>
              </a:rPr>
              <a:t/>
            </a:r>
            <a:br>
              <a:rPr lang="en-US" sz="2800" dirty="0" smtClean="0">
                <a:solidFill>
                  <a:schemeClr val="bg1"/>
                </a:solidFill>
              </a:rPr>
            </a:br>
            <a:r>
              <a:rPr lang="en-US" sz="2800" dirty="0" smtClean="0">
                <a:solidFill>
                  <a:schemeClr val="bg1"/>
                </a:solidFill>
              </a:rPr>
              <a:t>Nairobi → </a:t>
            </a:r>
            <a:r>
              <a:rPr lang="en-US" sz="2800" dirty="0" err="1" smtClean="0">
                <a:solidFill>
                  <a:schemeClr val="bg1"/>
                </a:solidFill>
              </a:rPr>
              <a:t>Nyeri</a:t>
            </a:r>
            <a:r>
              <a:rPr lang="en-US" sz="2800" dirty="0" smtClean="0">
                <a:solidFill>
                  <a:schemeClr val="bg1"/>
                </a:solidFill>
              </a:rPr>
              <a:t>, Meru, Nandi, </a:t>
            </a:r>
            <a:r>
              <a:rPr lang="en-US" sz="2800" dirty="0" err="1" smtClean="0">
                <a:solidFill>
                  <a:schemeClr val="bg1"/>
                </a:solidFill>
              </a:rPr>
              <a:t>Kericho</a:t>
            </a:r>
            <a:r>
              <a:rPr lang="en-US" sz="2800" dirty="0" smtClean="0">
                <a:solidFill>
                  <a:schemeClr val="bg1"/>
                </a:solidFill>
              </a:rPr>
              <a:t>, </a:t>
            </a:r>
            <a:r>
              <a:rPr lang="en-US" sz="2800" dirty="0" err="1" smtClean="0">
                <a:solidFill>
                  <a:schemeClr val="bg1"/>
                </a:solidFill>
              </a:rPr>
              <a:t>Nakuru</a:t>
            </a:r>
            <a:r>
              <a:rPr lang="en-US" sz="2800" dirty="0" smtClean="0">
                <a:solidFill>
                  <a:schemeClr val="bg1"/>
                </a:solidFill>
              </a:rPr>
              <a:t> → Back to Nairobi</a:t>
            </a:r>
          </a:p>
          <a:p>
            <a:pPr>
              <a:buFont typeface="+mj-lt"/>
              <a:buAutoNum type="arabicPeriod"/>
            </a:pPr>
            <a:endParaRPr lang="en-US" sz="2800" dirty="0" smtClean="0">
              <a:solidFill>
                <a:schemeClr val="bg1"/>
              </a:solidFill>
            </a:endParaRPr>
          </a:p>
          <a:p>
            <a:pPr>
              <a:buFont typeface="+mj-lt"/>
              <a:buAutoNum type="arabicPeriod"/>
            </a:pPr>
            <a:r>
              <a:rPr lang="en-US" sz="2800" b="1" dirty="0" smtClean="0">
                <a:solidFill>
                  <a:schemeClr val="bg1"/>
                </a:solidFill>
              </a:rPr>
              <a:t>Generate Every Possible Route</a:t>
            </a:r>
            <a:r>
              <a:rPr lang="en-US" sz="2800" dirty="0" smtClean="0">
                <a:solidFill>
                  <a:schemeClr val="bg1"/>
                </a:solidFill>
              </a:rPr>
              <a:t/>
            </a:r>
            <a:br>
              <a:rPr lang="en-US" sz="2800" dirty="0" smtClean="0">
                <a:solidFill>
                  <a:schemeClr val="bg1"/>
                </a:solidFill>
              </a:rPr>
            </a:br>
            <a:r>
              <a:rPr lang="en-US" sz="2800" dirty="0" smtClean="0">
                <a:solidFill>
                  <a:schemeClr val="bg1"/>
                </a:solidFill>
              </a:rPr>
              <a:t>There are </a:t>
            </a:r>
            <a:r>
              <a:rPr lang="en-US" sz="2800" b="1" dirty="0" smtClean="0">
                <a:solidFill>
                  <a:schemeClr val="bg1"/>
                </a:solidFill>
              </a:rPr>
              <a:t>120 combinations</a:t>
            </a:r>
            <a:r>
              <a:rPr lang="en-US" sz="2800" dirty="0" smtClean="0">
                <a:solidFill>
                  <a:schemeClr val="bg1"/>
                </a:solidFill>
              </a:rPr>
              <a:t> (5! = 120).</a:t>
            </a:r>
          </a:p>
          <a:p>
            <a:pPr>
              <a:buFont typeface="+mj-lt"/>
              <a:buAutoNum type="arabicPeriod"/>
            </a:pPr>
            <a:endParaRPr lang="en-US" sz="2800" dirty="0" smtClean="0">
              <a:solidFill>
                <a:schemeClr val="bg1"/>
              </a:solidFill>
            </a:endParaRPr>
          </a:p>
          <a:p>
            <a:pPr>
              <a:buFont typeface="+mj-lt"/>
              <a:buAutoNum type="arabicPeriod"/>
            </a:pPr>
            <a:r>
              <a:rPr lang="en-US" sz="2800" b="1" dirty="0" smtClean="0">
                <a:solidFill>
                  <a:schemeClr val="bg1"/>
                </a:solidFill>
              </a:rPr>
              <a:t>Calculate Distance for Each Route</a:t>
            </a:r>
            <a:r>
              <a:rPr lang="en-US" sz="2800" dirty="0" smtClean="0">
                <a:solidFill>
                  <a:schemeClr val="bg1"/>
                </a:solidFill>
              </a:rPr>
              <a:t/>
            </a:r>
            <a:br>
              <a:rPr lang="en-US" sz="2800" dirty="0" smtClean="0">
                <a:solidFill>
                  <a:schemeClr val="bg1"/>
                </a:solidFill>
              </a:rPr>
            </a:br>
            <a:r>
              <a:rPr lang="en-US" sz="2800" dirty="0" smtClean="0">
                <a:solidFill>
                  <a:schemeClr val="bg1"/>
                </a:solidFill>
              </a:rPr>
              <a:t>Add up the kilometers in each full round trip.</a:t>
            </a:r>
          </a:p>
          <a:p>
            <a:pPr>
              <a:buFont typeface="+mj-lt"/>
              <a:buAutoNum type="arabicPeriod"/>
            </a:pPr>
            <a:endParaRPr lang="en-US" sz="2800" dirty="0" smtClean="0">
              <a:solidFill>
                <a:schemeClr val="bg1"/>
              </a:solidFill>
            </a:endParaRPr>
          </a:p>
          <a:p>
            <a:pPr>
              <a:buFont typeface="+mj-lt"/>
              <a:buAutoNum type="arabicPeriod"/>
            </a:pPr>
            <a:r>
              <a:rPr lang="en-US" sz="2800" b="1" dirty="0" smtClean="0">
                <a:solidFill>
                  <a:schemeClr val="bg1"/>
                </a:solidFill>
              </a:rPr>
              <a:t>Choose the Shortest One</a:t>
            </a:r>
            <a:r>
              <a:rPr lang="en-US" sz="2800" dirty="0" smtClean="0">
                <a:solidFill>
                  <a:schemeClr val="bg1"/>
                </a:solidFill>
              </a:rPr>
              <a:t/>
            </a:r>
            <a:br>
              <a:rPr lang="en-US" sz="2800" dirty="0" smtClean="0">
                <a:solidFill>
                  <a:schemeClr val="bg1"/>
                </a:solidFill>
              </a:rPr>
            </a:br>
            <a:r>
              <a:rPr lang="en-US" sz="2800" dirty="0" smtClean="0">
                <a:solidFill>
                  <a:schemeClr val="bg1"/>
                </a:solidFill>
              </a:rPr>
              <a:t>The route with the </a:t>
            </a:r>
            <a:r>
              <a:rPr lang="en-US" sz="2800" b="1" dirty="0" smtClean="0">
                <a:solidFill>
                  <a:schemeClr val="bg1"/>
                </a:solidFill>
              </a:rPr>
              <a:t>lowest total distance</a:t>
            </a:r>
            <a:r>
              <a:rPr lang="en-US" sz="2800" dirty="0" smtClean="0">
                <a:solidFill>
                  <a:schemeClr val="bg1"/>
                </a:solidFill>
              </a:rPr>
              <a:t> is our </a:t>
            </a:r>
            <a:r>
              <a:rPr lang="en-US" sz="2800" b="1" dirty="0" smtClean="0">
                <a:solidFill>
                  <a:schemeClr val="bg1"/>
                </a:solidFill>
              </a:rPr>
              <a:t>best option</a:t>
            </a:r>
            <a:r>
              <a:rPr lang="en-US" sz="2800" dirty="0" smtClean="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9769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6" name="Text 0"/>
          <p:cNvSpPr/>
          <p:nvPr/>
        </p:nvSpPr>
        <p:spPr>
          <a:xfrm>
            <a:off x="9710928" y="5056632"/>
            <a:ext cx="3986784" cy="740664"/>
          </a:xfrm>
          <a:prstGeom prst="rect">
            <a:avLst/>
          </a:prstGeom>
          <a:noFill/>
          <a:ln/>
        </p:spPr>
        <p:txBody>
          <a:bodyPr wrap="square" lIns="0" tIns="0" rIns="0" bIns="0" rtlCol="0" anchor="ctr"/>
          <a:lstStyle/>
          <a:p>
            <a:pPr marL="0" indent="0" algn="l">
              <a:lnSpc>
                <a:spcPts val="2900"/>
              </a:lnSpc>
              <a:buNone/>
            </a:pPr>
            <a:endParaRPr lang="en-US" sz="2320" dirty="0"/>
          </a:p>
        </p:txBody>
      </p:sp>
      <p:sp>
        <p:nvSpPr>
          <p:cNvPr id="7" name="Text 1"/>
          <p:cNvSpPr/>
          <p:nvPr/>
        </p:nvSpPr>
        <p:spPr>
          <a:xfrm>
            <a:off x="9710928" y="3108960"/>
            <a:ext cx="3986784" cy="1069848"/>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8" name="Text 2"/>
          <p:cNvSpPr/>
          <p:nvPr/>
        </p:nvSpPr>
        <p:spPr>
          <a:xfrm>
            <a:off x="950976" y="3776472"/>
            <a:ext cx="3511296" cy="374904"/>
          </a:xfrm>
          <a:prstGeom prst="rect">
            <a:avLst/>
          </a:prstGeom>
          <a:noFill/>
          <a:ln/>
        </p:spPr>
        <p:txBody>
          <a:bodyPr wrap="none" lIns="0" tIns="0" rIns="0" bIns="0" rtlCol="0" anchor="ctr"/>
          <a:lstStyle/>
          <a:p>
            <a:pPr marL="0" indent="0" algn="r">
              <a:lnSpc>
                <a:spcPts val="2900"/>
              </a:lnSpc>
              <a:buNone/>
            </a:pPr>
            <a:endParaRPr lang="en-US" sz="2320" dirty="0"/>
          </a:p>
        </p:txBody>
      </p:sp>
      <p:sp>
        <p:nvSpPr>
          <p:cNvPr id="9" name="Text 3"/>
          <p:cNvSpPr/>
          <p:nvPr/>
        </p:nvSpPr>
        <p:spPr>
          <a:xfrm>
            <a:off x="832104" y="1207008"/>
            <a:ext cx="12984480" cy="740664"/>
          </a:xfrm>
          <a:prstGeom prst="rect">
            <a:avLst/>
          </a:prstGeom>
          <a:noFill/>
          <a:ln/>
        </p:spPr>
        <p:txBody>
          <a:bodyPr wrap="none" lIns="0" tIns="0" rIns="0" bIns="0" rtlCol="0" anchor="ctr"/>
          <a:lstStyle/>
          <a:p>
            <a:pPr>
              <a:lnSpc>
                <a:spcPts val="5800"/>
              </a:lnSpc>
            </a:pPr>
            <a:endParaRPr lang="en-US" sz="4000" dirty="0">
              <a:solidFill>
                <a:srgbClr val="0070C0"/>
              </a:solidFill>
            </a:endParaRPr>
          </a:p>
        </p:txBody>
      </p:sp>
      <p:sp>
        <p:nvSpPr>
          <p:cNvPr id="10" name="Text 4"/>
          <p:cNvSpPr/>
          <p:nvPr/>
        </p:nvSpPr>
        <p:spPr>
          <a:xfrm>
            <a:off x="9710928" y="2478024"/>
            <a:ext cx="3986784"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5"/>
          <p:cNvSpPr/>
          <p:nvPr/>
        </p:nvSpPr>
        <p:spPr>
          <a:xfrm>
            <a:off x="9710928" y="6062472"/>
            <a:ext cx="3986784" cy="713232"/>
          </a:xfrm>
          <a:prstGeom prst="rect">
            <a:avLst/>
          </a:prstGeom>
          <a:noFill/>
          <a:ln/>
        </p:spPr>
        <p:txBody>
          <a:bodyPr wrap="square" lIns="0" tIns="0" rIns="0" bIns="0" rtlCol="0" anchor="ctr"/>
          <a:lstStyle/>
          <a:p>
            <a:pPr marL="0" indent="0" algn="l">
              <a:lnSpc>
                <a:spcPts val="2780"/>
              </a:lnSpc>
              <a:buNone/>
            </a:pPr>
            <a:endParaRPr lang="en-US" sz="1850" dirty="0"/>
          </a:p>
        </p:txBody>
      </p:sp>
      <p:sp>
        <p:nvSpPr>
          <p:cNvPr id="12" name="Text 6"/>
          <p:cNvSpPr/>
          <p:nvPr/>
        </p:nvSpPr>
        <p:spPr>
          <a:xfrm>
            <a:off x="950976" y="4407408"/>
            <a:ext cx="3511296" cy="1069848"/>
          </a:xfrm>
          <a:prstGeom prst="rect">
            <a:avLst/>
          </a:prstGeom>
          <a:noFill/>
          <a:ln/>
        </p:spPr>
        <p:txBody>
          <a:bodyPr wrap="square" lIns="0" tIns="0" rIns="0" bIns="0" rtlCol="0" anchor="ctr"/>
          <a:lstStyle/>
          <a:p>
            <a:pPr marL="0" indent="0" algn="r">
              <a:lnSpc>
                <a:spcPts val="2780"/>
              </a:lnSpc>
              <a:buNone/>
            </a:pPr>
            <a:endParaRPr lang="en-US" sz="1850" dirty="0"/>
          </a:p>
        </p:txBody>
      </p:sp>
      <p:sp>
        <p:nvSpPr>
          <p:cNvPr id="13" name="Text 7"/>
          <p:cNvSpPr/>
          <p:nvPr/>
        </p:nvSpPr>
        <p:spPr>
          <a:xfrm>
            <a:off x="7818120" y="5422392"/>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4" name="Text 8"/>
          <p:cNvSpPr/>
          <p:nvPr/>
        </p:nvSpPr>
        <p:spPr>
          <a:xfrm>
            <a:off x="6062472" y="4407408"/>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sp>
        <p:nvSpPr>
          <p:cNvPr id="15" name="Text 9"/>
          <p:cNvSpPr/>
          <p:nvPr/>
        </p:nvSpPr>
        <p:spPr>
          <a:xfrm>
            <a:off x="7818120" y="3392424"/>
            <a:ext cx="173736" cy="438912"/>
          </a:xfrm>
          <a:prstGeom prst="rect">
            <a:avLst/>
          </a:prstGeom>
          <a:noFill/>
          <a:ln/>
        </p:spPr>
        <p:txBody>
          <a:bodyPr wrap="none" lIns="0" tIns="0" rIns="0" bIns="0" rtlCol="0" anchor="ctr"/>
          <a:lstStyle/>
          <a:p>
            <a:pPr marL="0" indent="0" algn="l">
              <a:lnSpc>
                <a:spcPts val="2780"/>
              </a:lnSpc>
              <a:buNone/>
            </a:pPr>
            <a:endParaRPr lang="en-US" sz="2320" dirty="0"/>
          </a:p>
        </p:txBody>
      </p:sp>
      <p:pic>
        <p:nvPicPr>
          <p:cNvPr id="17" name="Content Placeholder 3"/>
          <p:cNvPicPr>
            <a:picLocks noChangeAspect="1"/>
          </p:cNvPicPr>
          <p:nvPr/>
        </p:nvPicPr>
        <p:blipFill>
          <a:blip r:embed="rId4"/>
          <a:stretch>
            <a:fillRect/>
          </a:stretch>
        </p:blipFill>
        <p:spPr>
          <a:xfrm>
            <a:off x="576551" y="1513818"/>
            <a:ext cx="12682249" cy="4961343"/>
          </a:xfrm>
          <a:prstGeom prst="rect">
            <a:avLst/>
          </a:prstGeom>
        </p:spPr>
      </p:pic>
      <p:sp>
        <p:nvSpPr>
          <p:cNvPr id="3" name="TextBox 2"/>
          <p:cNvSpPr txBox="1"/>
          <p:nvPr/>
        </p:nvSpPr>
        <p:spPr>
          <a:xfrm>
            <a:off x="950976" y="495299"/>
            <a:ext cx="8256524" cy="523220"/>
          </a:xfrm>
          <a:prstGeom prst="rect">
            <a:avLst/>
          </a:prstGeom>
          <a:noFill/>
        </p:spPr>
        <p:txBody>
          <a:bodyPr wrap="square" rtlCol="0">
            <a:spAutoFit/>
          </a:bodyPr>
          <a:lstStyle/>
          <a:p>
            <a:r>
              <a:rPr lang="en-US" sz="2800" dirty="0" smtClean="0">
                <a:solidFill>
                  <a:srgbClr val="0070C0"/>
                </a:solidFill>
              </a:rPr>
              <a:t>BRUTEFORCE CODE IMPLEMENTATION SAMPLE</a:t>
            </a:r>
            <a:endParaRPr lang="en-US" sz="2800" dirty="0">
              <a:solidFill>
                <a:srgbClr val="0070C0"/>
              </a:solidFill>
            </a:endParaRPr>
          </a:p>
        </p:txBody>
      </p:sp>
    </p:spTree>
    <p:extLst>
      <p:ext uri="{BB962C8B-B14F-4D97-AF65-F5344CB8AC3E}">
        <p14:creationId xmlns:p14="http://schemas.microsoft.com/office/powerpoint/2010/main" val="225049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1657</Words>
  <Application>Microsoft Office PowerPoint</Application>
  <PresentationFormat>Custom</PresentationFormat>
  <Paragraphs>287</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Wingdings</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Gichuche</cp:lastModifiedBy>
  <cp:revision>25</cp:revision>
  <dcterms:created xsi:type="dcterms:W3CDTF">2025-05-27T02:57:34Z</dcterms:created>
  <dcterms:modified xsi:type="dcterms:W3CDTF">2025-05-27T07:11:51Z</dcterms:modified>
</cp:coreProperties>
</file>